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0"/>
  </p:notesMasterIdLst>
  <p:handoutMasterIdLst>
    <p:handoutMasterId r:id="rId31"/>
  </p:handoutMasterIdLst>
  <p:sldIdLst>
    <p:sldId id="547" r:id="rId2"/>
    <p:sldId id="550" r:id="rId3"/>
    <p:sldId id="852" r:id="rId4"/>
    <p:sldId id="871" r:id="rId5"/>
    <p:sldId id="853" r:id="rId6"/>
    <p:sldId id="854" r:id="rId7"/>
    <p:sldId id="855" r:id="rId8"/>
    <p:sldId id="856" r:id="rId9"/>
    <p:sldId id="857" r:id="rId10"/>
    <p:sldId id="858" r:id="rId11"/>
    <p:sldId id="859" r:id="rId12"/>
    <p:sldId id="860" r:id="rId13"/>
    <p:sldId id="861" r:id="rId14"/>
    <p:sldId id="851" r:id="rId15"/>
    <p:sldId id="862" r:id="rId16"/>
    <p:sldId id="863" r:id="rId17"/>
    <p:sldId id="864" r:id="rId18"/>
    <p:sldId id="865" r:id="rId19"/>
    <p:sldId id="866" r:id="rId20"/>
    <p:sldId id="867" r:id="rId21"/>
    <p:sldId id="868" r:id="rId22"/>
    <p:sldId id="869" r:id="rId23"/>
    <p:sldId id="802" r:id="rId24"/>
    <p:sldId id="870" r:id="rId25"/>
    <p:sldId id="562" r:id="rId26"/>
    <p:sldId id="554" r:id="rId27"/>
    <p:sldId id="552" r:id="rId28"/>
    <p:sldId id="553" r:id="rId29"/>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F7F"/>
    <a:srgbClr val="FF4747"/>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116" d="100"/>
          <a:sy n="116" d="100"/>
        </p:scale>
        <p:origin x="2382"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2019-11-22</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11/22/2019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endParaRPr lang="en-US" sz="1100" b="0" kern="0" dirty="0" smtClean="0">
              <a:solidFill>
                <a:srgbClr val="FFFFFF"/>
              </a:solidFill>
              <a:latin typeface="Georgia" panose="02040502050405020303" pitchFamily="18" charset="0"/>
              <a:ea typeface="ＭＳ Ｐゴシック" charset="-128"/>
              <a:cs typeface="Arial" pitchFamily="34" charset="0"/>
            </a:endParaRPr>
          </a:p>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by  Douglas </a:t>
            </a:r>
            <a:r>
              <a:rPr lang="en-CA" sz="850" dirty="0">
                <a:solidFill>
                  <a:srgbClr val="FFFFFF"/>
                </a:solidFill>
                <a:latin typeface="Georgia" panose="02040502050405020303" pitchFamily="18" charset="0"/>
                <a:ea typeface="ＭＳ Ｐゴシック" charset="-128"/>
              </a:rPr>
              <a:t>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Introducing  classes and linked lists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Introducing classes and linked lists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Suppose we want to add 6.1 after 1.8 and before 4.5</a:t>
            </a:r>
          </a:p>
          <a:p>
            <a:pPr lvl="1"/>
            <a:r>
              <a:rPr lang="en-US" dirty="0" smtClean="0"/>
              <a:t>Find an unused index, say 9</a:t>
            </a:r>
          </a:p>
          <a:p>
            <a:pPr lvl="1"/>
            <a:r>
              <a:rPr lang="en-US" dirty="0" smtClean="0"/>
              <a:t>Write 6.1 to that index</a:t>
            </a:r>
          </a:p>
          <a:p>
            <a:pPr lvl="1"/>
            <a:r>
              <a:rPr lang="en-US" dirty="0" smtClean="0"/>
              <a:t>Have its next index store the index of 4.5</a:t>
            </a:r>
          </a:p>
          <a:p>
            <a:pPr lvl="1"/>
            <a:r>
              <a:rPr lang="en-US" dirty="0" smtClean="0"/>
              <a:t>Update the next index of 1.8 to be 9</a:t>
            </a: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12068133"/>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tx1"/>
                          </a:solidFill>
                          <a:latin typeface="Consolas" panose="020B0609020204030204" pitchFamily="49" charset="0"/>
                        </a:rPr>
                        <a:t>6.1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75828359"/>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9</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tx1"/>
                          </a:solidFill>
                          <a:latin typeface="Consolas" panose="020B0609020204030204" pitchFamily="49" charset="0"/>
                        </a:rPr>
                        <a:t>3</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V="1">
            <a:off x="7262674" y="6041173"/>
            <a:ext cx="720078" cy="3577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H="1" flipV="1">
            <a:off x="3779912" y="5796472"/>
            <a:ext cx="4248472" cy="872888"/>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2" name="Rectangle 11"/>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2245396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Suppose we want to add 6.1 after 1.8 and before 4.5</a:t>
            </a:r>
          </a:p>
          <a:p>
            <a:pPr lvl="1"/>
            <a:r>
              <a:rPr lang="en-US" dirty="0" smtClean="0"/>
              <a:t>Find an unused index, say 9</a:t>
            </a:r>
          </a:p>
          <a:p>
            <a:pPr lvl="1"/>
            <a:r>
              <a:rPr lang="en-US" dirty="0" smtClean="0"/>
              <a:t>Write 6.1 to that index</a:t>
            </a:r>
          </a:p>
          <a:p>
            <a:pPr lvl="1"/>
            <a:r>
              <a:rPr lang="en-US" dirty="0" smtClean="0"/>
              <a:t>Have its next index store the index of 4.5</a:t>
            </a:r>
          </a:p>
          <a:p>
            <a:pPr lvl="1"/>
            <a:r>
              <a:rPr lang="en-US" dirty="0" smtClean="0"/>
              <a:t>Update the next index of 1.8 to be 9</a:t>
            </a:r>
          </a:p>
          <a:p>
            <a:r>
              <a:rPr lang="en-US" dirty="0" smtClean="0"/>
              <a:t>We are now storing the list</a:t>
            </a:r>
          </a:p>
          <a:p>
            <a:pPr marL="0" indent="0" algn="ctr">
              <a:buNone/>
            </a:pPr>
            <a:r>
              <a:rPr lang="en-US" dirty="0" smtClean="0">
                <a:latin typeface="Consolas" panose="020B0609020204030204" pitchFamily="49" charset="0"/>
              </a:rPr>
              <a:t>3.2, 1.8, 6.1, 4.5, 7.6, 9.0</a:t>
            </a: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8961724"/>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Consolas" panose="020B0609020204030204" pitchFamily="49" charset="0"/>
                        </a:rPr>
                        <a:t>6.1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62251933"/>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9</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Consolas" panose="020B0609020204030204" pitchFamily="49" charset="0"/>
                        </a:rPr>
                        <a:t>3</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V="1">
            <a:off x="7262674" y="6041173"/>
            <a:ext cx="720078" cy="3577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H="1" flipV="1">
            <a:off x="3779912" y="5796472"/>
            <a:ext cx="4248472" cy="872888"/>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2" name="Rectangle 11"/>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428991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Question:</a:t>
            </a:r>
          </a:p>
          <a:p>
            <a:pPr lvl="1"/>
            <a:r>
              <a:rPr lang="en-US" dirty="0" smtClean="0"/>
              <a:t>What do we have to do to add 5.9 to the start of this list?</a:t>
            </a:r>
          </a:p>
          <a:p>
            <a:pPr lvl="1"/>
            <a:r>
              <a:rPr lang="en-US" dirty="0" smtClean="0"/>
              <a:t>What more information do we require?</a:t>
            </a:r>
          </a:p>
        </p:txBody>
      </p:sp>
      <p:graphicFrame>
        <p:nvGraphicFramePr>
          <p:cNvPr id="4" name="Table 3"/>
          <p:cNvGraphicFramePr>
            <a:graphicFrameLocks noGrp="1"/>
          </p:cNvGraphicFramePr>
          <p:nvPr>
            <p:extLst>
              <p:ext uri="{D42A27DB-BD31-4B8C-83A1-F6EECF244321}">
                <p14:modId xmlns:p14="http://schemas.microsoft.com/office/powerpoint/2010/main" val="1024091371"/>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Consolas" panose="020B0609020204030204" pitchFamily="49" charset="0"/>
                        </a:rPr>
                        <a:t>6.1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0111791"/>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9</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Consolas" panose="020B0609020204030204" pitchFamily="49" charset="0"/>
                        </a:rPr>
                        <a:t>3</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V="1">
            <a:off x="7262674" y="6041173"/>
            <a:ext cx="720078" cy="3577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H="1" flipV="1">
            <a:off x="3779912" y="5796472"/>
            <a:ext cx="4248472" cy="872888"/>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2" name="Rectangle 11"/>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63663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Problems with this approach:</a:t>
            </a:r>
          </a:p>
          <a:p>
            <a:pPr lvl="1"/>
            <a:r>
              <a:rPr lang="en-US" dirty="0" smtClean="0"/>
              <a:t>We can still only store 10 values in this node</a:t>
            </a:r>
          </a:p>
          <a:p>
            <a:pPr lvl="1"/>
            <a:r>
              <a:rPr lang="en-US" dirty="0" smtClean="0"/>
              <a:t>It’s better to think of a </a:t>
            </a:r>
            <a:r>
              <a:rPr lang="en-US" i="1" dirty="0" smtClean="0"/>
              <a:t>node</a:t>
            </a:r>
            <a:r>
              <a:rPr lang="en-US" dirty="0" smtClean="0"/>
              <a:t> being:</a:t>
            </a:r>
          </a:p>
          <a:p>
            <a:pPr lvl="2"/>
            <a:r>
              <a:rPr lang="en-US" dirty="0" smtClean="0"/>
              <a:t>A value</a:t>
            </a:r>
          </a:p>
          <a:p>
            <a:pPr lvl="2"/>
            <a:r>
              <a:rPr lang="en-US" dirty="0" smtClean="0"/>
              <a:t>The index of the next item in the list</a:t>
            </a:r>
          </a:p>
          <a:p>
            <a:pPr lvl="1"/>
            <a:r>
              <a:rPr lang="en-US" dirty="0" smtClean="0"/>
              <a:t>These two pieces of information are, however, stored in different arrays</a:t>
            </a:r>
          </a:p>
        </p:txBody>
      </p:sp>
      <p:graphicFrame>
        <p:nvGraphicFramePr>
          <p:cNvPr id="4" name="Table 3"/>
          <p:cNvGraphicFramePr>
            <a:graphicFrameLocks noGrp="1"/>
          </p:cNvGraphicFramePr>
          <p:nvPr>
            <p:extLst>
              <p:ext uri="{D42A27DB-BD31-4B8C-83A1-F6EECF244321}">
                <p14:modId xmlns:p14="http://schemas.microsoft.com/office/powerpoint/2010/main" val="3257254462"/>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Consolas" panose="020B0609020204030204" pitchFamily="49" charset="0"/>
                        </a:rPr>
                        <a:t>6.1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17964505"/>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9</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1"/>
                          </a:solidFill>
                          <a:latin typeface="Consolas" panose="020B0609020204030204" pitchFamily="49" charset="0"/>
                        </a:rPr>
                        <a:t>3</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V="1">
            <a:off x="7262674" y="6041173"/>
            <a:ext cx="720078" cy="3577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H="1" flipV="1">
            <a:off x="3779912" y="5796472"/>
            <a:ext cx="4248472" cy="872888"/>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2" name="Rectangle 11"/>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1511429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A class is a data structure that allows you to store related data together</a:t>
            </a:r>
          </a:p>
          <a:p>
            <a:pPr marL="800100" lvl="2" indent="0">
              <a:buNone/>
            </a:pPr>
            <a:r>
              <a:rPr lang="en-CA" sz="1600" dirty="0" smtClean="0">
                <a:latin typeface="Consolas" panose="020B0609020204030204" pitchFamily="49" charset="0"/>
                <a:cs typeface="Consolas" panose="020B0609020204030204" pitchFamily="49" charset="0"/>
              </a:rPr>
              <a:t>class </a:t>
            </a:r>
            <a:r>
              <a:rPr lang="en-CA" sz="1600" dirty="0" err="1" smtClean="0">
                <a:latin typeface="Consolas" panose="020B0609020204030204" pitchFamily="49" charset="0"/>
                <a:cs typeface="Consolas" panose="020B0609020204030204" pitchFamily="49" charset="0"/>
              </a:rPr>
              <a:t>Index_node</a:t>
            </a:r>
            <a:r>
              <a:rPr lang="en-CA" sz="1600" dirty="0" smtClean="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public:</a:t>
            </a:r>
          </a:p>
          <a:p>
            <a:pPr marL="800100" lvl="2" indent="0">
              <a:buNone/>
            </a:pPr>
            <a:r>
              <a:rPr lang="en-CA" sz="1600" dirty="0" smtClean="0">
                <a:latin typeface="Consolas" panose="020B0609020204030204" pitchFamily="49" charset="0"/>
                <a:cs typeface="Consolas" panose="020B0609020204030204" pitchFamily="49" charset="0"/>
              </a:rPr>
              <a:t>        double      value_;</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next_index</a:t>
            </a:r>
            <a:r>
              <a:rPr lang="en-US" sz="1600" dirty="0" smtClean="0">
                <a:latin typeface="Consolas" panose="020B0609020204030204" pitchFamily="49" charset="0"/>
                <a:cs typeface="Consolas" panose="020B0609020204030204" pitchFamily="49" charset="0"/>
              </a:rPr>
              <a:t>_;</a:t>
            </a: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endParaRPr lang="en-US" sz="1600" dirty="0" smtClean="0">
              <a:latin typeface="Consolas" panose="020B0609020204030204" pitchFamily="49" charset="0"/>
              <a:cs typeface="Consolas" panose="020B0609020204030204" pitchFamily="49" charset="0"/>
            </a:endParaRPr>
          </a:p>
          <a:p>
            <a:pPr lvl="0"/>
            <a:r>
              <a:rPr lang="en-CA" dirty="0" smtClean="0">
                <a:solidFill>
                  <a:prstClr val="black"/>
                </a:solidFill>
              </a:rPr>
              <a:t>The entries </a:t>
            </a:r>
            <a:r>
              <a:rPr lang="en-CA" dirty="0" smtClean="0">
                <a:solidFill>
                  <a:prstClr val="black"/>
                </a:solidFill>
                <a:latin typeface="Consolas" panose="020B0609020204030204" pitchFamily="49" charset="0"/>
              </a:rPr>
              <a:t>value_</a:t>
            </a:r>
            <a:r>
              <a:rPr lang="en-CA" dirty="0" smtClean="0">
                <a:solidFill>
                  <a:prstClr val="black"/>
                </a:solidFill>
              </a:rPr>
              <a:t> and </a:t>
            </a:r>
            <a:r>
              <a:rPr lang="en-CA" dirty="0" err="1" smtClean="0">
                <a:solidFill>
                  <a:prstClr val="black"/>
                </a:solidFill>
                <a:latin typeface="Consolas" panose="020B0609020204030204" pitchFamily="49" charset="0"/>
              </a:rPr>
              <a:t>next_index</a:t>
            </a:r>
            <a:r>
              <a:rPr lang="en-CA" dirty="0" smtClean="0">
                <a:solidFill>
                  <a:prstClr val="black"/>
                </a:solidFill>
                <a:latin typeface="Consolas" panose="020B0609020204030204" pitchFamily="49" charset="0"/>
              </a:rPr>
              <a:t>_</a:t>
            </a:r>
            <a:r>
              <a:rPr lang="en-CA" dirty="0" smtClean="0">
                <a:solidFill>
                  <a:prstClr val="black"/>
                </a:solidFill>
              </a:rPr>
              <a:t> are called </a:t>
            </a:r>
            <a:r>
              <a:rPr lang="en-CA" i="1" dirty="0" smtClean="0">
                <a:solidFill>
                  <a:prstClr val="black"/>
                </a:solidFill>
              </a:rPr>
              <a:t>member variables </a:t>
            </a:r>
            <a:r>
              <a:rPr lang="en-CA" dirty="0" smtClean="0">
                <a:solidFill>
                  <a:prstClr val="black"/>
                </a:solidFill>
              </a:rPr>
              <a:t>of the class</a:t>
            </a:r>
          </a:p>
          <a:p>
            <a:pPr lvl="0"/>
            <a:r>
              <a:rPr lang="en-US" dirty="0" smtClean="0">
                <a:solidFill>
                  <a:prstClr val="black"/>
                </a:solidFill>
              </a:rPr>
              <a:t>The identifier </a:t>
            </a:r>
            <a:r>
              <a:rPr lang="en-US" dirty="0" err="1" smtClean="0">
                <a:solidFill>
                  <a:prstClr val="black"/>
                </a:solidFill>
                <a:latin typeface="Consolas" panose="020B0609020204030204" pitchFamily="49" charset="0"/>
              </a:rPr>
              <a:t>Index_node</a:t>
            </a:r>
            <a:r>
              <a:rPr lang="en-US" dirty="0" smtClean="0">
                <a:solidFill>
                  <a:prstClr val="black"/>
                </a:solidFill>
              </a:rPr>
              <a:t> becomes a type no different from </a:t>
            </a:r>
            <a:r>
              <a:rPr lang="en-US" dirty="0" smtClean="0">
                <a:solidFill>
                  <a:prstClr val="black"/>
                </a:solidFill>
                <a:latin typeface="Consolas" panose="020B0609020204030204" pitchFamily="49" charset="0"/>
              </a:rPr>
              <a:t>int</a:t>
            </a:r>
            <a:r>
              <a:rPr lang="en-US" dirty="0" smtClean="0">
                <a:solidFill>
                  <a:prstClr val="black"/>
                </a:solidFill>
              </a:rPr>
              <a:t>, </a:t>
            </a:r>
            <a:r>
              <a:rPr lang="en-US" dirty="0" smtClean="0">
                <a:solidFill>
                  <a:prstClr val="black"/>
                </a:solidFill>
                <a:latin typeface="Consolas" panose="020B0609020204030204" pitchFamily="49" charset="0"/>
              </a:rPr>
              <a:t>long</a:t>
            </a:r>
            <a:r>
              <a:rPr lang="en-US" dirty="0" smtClean="0">
                <a:solidFill>
                  <a:prstClr val="black"/>
                </a:solidFill>
              </a:rPr>
              <a:t>, </a:t>
            </a:r>
            <a:r>
              <a:rPr lang="en-US" dirty="0" smtClean="0">
                <a:solidFill>
                  <a:prstClr val="black"/>
                </a:solidFill>
                <a:latin typeface="Consolas" panose="020B0609020204030204" pitchFamily="49" charset="0"/>
              </a:rPr>
              <a:t>double</a:t>
            </a:r>
            <a:r>
              <a:rPr lang="en-US" dirty="0" smtClean="0">
                <a:solidFill>
                  <a:prstClr val="black"/>
                </a:solidFill>
              </a:rPr>
              <a:t>, etc.</a:t>
            </a:r>
            <a:endParaRPr lang="en-CA" dirty="0">
              <a:solidFill>
                <a:prstClr val="black"/>
              </a:solidFill>
            </a:endParaRPr>
          </a:p>
          <a:p>
            <a:pPr marL="800100" lvl="2" indent="0">
              <a:buNone/>
            </a:pPr>
            <a:endParaRPr lang="en-CA" sz="16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09174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It is possible to declare either an instance or an array of this class:</a:t>
            </a:r>
          </a:p>
          <a:p>
            <a:pPr marL="800100" lvl="2" indent="0">
              <a:buNone/>
            </a:pPr>
            <a:r>
              <a:rPr lang="en-US" sz="1600" dirty="0" smtClean="0">
                <a:latin typeface="Consolas" panose="020B0609020204030204" pitchFamily="49" charset="0"/>
                <a:cs typeface="Consolas" panose="020B0609020204030204" pitchFamily="49" charset="0"/>
              </a:rPr>
              <a:t>int main()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Index_node</a:t>
            </a:r>
            <a:r>
              <a:rPr lang="en-US" sz="1600" dirty="0" smtClean="0">
                <a:latin typeface="Consolas" panose="020B0609020204030204" pitchFamily="49" charset="0"/>
                <a:cs typeface="Consolas" panose="020B0609020204030204" pitchFamily="49" charset="0"/>
              </a:rPr>
              <a:t> value{0.0, 0};</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Index_node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[10];    // uninitialized</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return 0;</a:t>
            </a:r>
          </a:p>
          <a:p>
            <a:pPr marL="800100" lvl="2" indent="0">
              <a:buNone/>
            </a:pPr>
            <a:r>
              <a:rPr lang="en-US" sz="1600" dirty="0" smtClean="0">
                <a:latin typeface="Consolas" panose="020B0609020204030204" pitchFamily="49" charset="0"/>
                <a:cs typeface="Consolas" panose="020B0609020204030204" pitchFamily="49" charset="0"/>
              </a:rPr>
              <a:t>}</a:t>
            </a:r>
          </a:p>
          <a:p>
            <a:pPr lvl="0"/>
            <a:r>
              <a:rPr lang="en-US" dirty="0" smtClean="0">
                <a:solidFill>
                  <a:prstClr val="black"/>
                </a:solidFill>
              </a:rPr>
              <a:t>Each instance of this class (be it the local variable value or each entry of the array) is described as an </a:t>
            </a:r>
            <a:r>
              <a:rPr lang="en-US" i="1" dirty="0" smtClean="0">
                <a:solidFill>
                  <a:prstClr val="black"/>
                </a:solidFill>
              </a:rPr>
              <a:t>object</a:t>
            </a:r>
            <a:endParaRPr lang="en-CA" dirty="0" smtClean="0">
              <a:solidFill>
                <a:prstClr val="black"/>
              </a:solidFill>
            </a:endParaRPr>
          </a:p>
          <a:p>
            <a:pPr lvl="0"/>
            <a:r>
              <a:rPr lang="en-CA" dirty="0" smtClean="0">
                <a:solidFill>
                  <a:prstClr val="black"/>
                </a:solidFill>
              </a:rPr>
              <a:t>Like local variables, each object occupies memory</a:t>
            </a:r>
          </a:p>
          <a:p>
            <a:pPr lvl="1"/>
            <a:r>
              <a:rPr lang="en-CA" dirty="0" smtClean="0">
                <a:solidFill>
                  <a:prstClr val="black"/>
                </a:solidFill>
              </a:rPr>
              <a:t>In this case, 16 bytes are required:</a:t>
            </a:r>
          </a:p>
          <a:p>
            <a:pPr lvl="2"/>
            <a:r>
              <a:rPr lang="en-US" dirty="0" smtClean="0">
                <a:solidFill>
                  <a:prstClr val="black"/>
                </a:solidFill>
              </a:rPr>
              <a:t>8 bytes for the double</a:t>
            </a:r>
          </a:p>
          <a:p>
            <a:pPr lvl="2"/>
            <a:r>
              <a:rPr lang="en-US" dirty="0" smtClean="0">
                <a:solidFill>
                  <a:prstClr val="black"/>
                </a:solidFill>
              </a:rPr>
              <a:t>8 bytes for the index</a:t>
            </a:r>
          </a:p>
          <a:p>
            <a:pPr lvl="1" algn="l"/>
            <a:r>
              <a:rPr lang="en-US" dirty="0" smtClean="0">
                <a:solidFill>
                  <a:prstClr val="black"/>
                </a:solidFill>
              </a:rPr>
              <a:t>The memory is allocated on the stack</a:t>
            </a:r>
            <a:br>
              <a:rPr lang="en-US" dirty="0" smtClean="0">
                <a:solidFill>
                  <a:prstClr val="black"/>
                </a:solidFill>
              </a:rPr>
            </a:br>
            <a:r>
              <a:rPr lang="en-US" dirty="0" smtClean="0">
                <a:solidFill>
                  <a:prstClr val="black"/>
                </a:solidFill>
              </a:rPr>
              <a:t>and is cleaned up when the function exits</a:t>
            </a:r>
          </a:p>
          <a:p>
            <a:pPr marL="800100" lvl="2" indent="0">
              <a:buNone/>
            </a:pPr>
            <a:endParaRPr lang="en-CA" sz="1600" dirty="0" smtClean="0">
              <a:latin typeface="Consolas" panose="020B0609020204030204" pitchFamily="49" charset="0"/>
              <a:cs typeface="Consolas" panose="020B0609020204030204" pitchFamily="49" charset="0"/>
            </a:endParaRPr>
          </a:p>
        </p:txBody>
      </p:sp>
      <p:sp>
        <p:nvSpPr>
          <p:cNvPr id="4" name="Rectangle 3"/>
          <p:cNvSpPr/>
          <p:nvPr/>
        </p:nvSpPr>
        <p:spPr>
          <a:xfrm>
            <a:off x="5688632" y="4797152"/>
            <a:ext cx="3419872" cy="1169551"/>
          </a:xfrm>
          <a:prstGeom prst="rect">
            <a:avLst/>
          </a:prstGeom>
        </p:spPr>
        <p:txBody>
          <a:bodyPr wrap="square">
            <a:spAutoFit/>
          </a:bodyPr>
          <a:lstStyle/>
          <a:p>
            <a:pPr indent="-114300"/>
            <a:r>
              <a:rPr lang="en-CA" sz="1400" dirty="0">
                <a:latin typeface="Consolas" panose="020B0609020204030204" pitchFamily="49" charset="0"/>
                <a:cs typeface="Consolas" panose="020B0609020204030204" pitchFamily="49" charset="0"/>
              </a:rPr>
              <a:t>class </a:t>
            </a:r>
            <a:r>
              <a:rPr lang="en-CA" sz="1400" dirty="0" err="1">
                <a:latin typeface="Consolas" panose="020B0609020204030204" pitchFamily="49" charset="0"/>
                <a:cs typeface="Consolas" panose="020B0609020204030204" pitchFamily="49" charset="0"/>
              </a:rPr>
              <a:t>Index_node</a:t>
            </a:r>
            <a:r>
              <a:rPr lang="en-CA" sz="1400" dirty="0">
                <a:latin typeface="Consolas" panose="020B0609020204030204" pitchFamily="49" charset="0"/>
                <a:cs typeface="Consolas" panose="020B0609020204030204" pitchFamily="49" charset="0"/>
              </a:rPr>
              <a:t> {</a:t>
            </a:r>
          </a:p>
          <a:p>
            <a:pPr indent="-114300"/>
            <a:r>
              <a:rPr lang="en-CA" sz="1400" dirty="0">
                <a:latin typeface="Consolas" panose="020B0609020204030204" pitchFamily="49" charset="0"/>
                <a:cs typeface="Consolas" panose="020B0609020204030204" pitchFamily="49" charset="0"/>
              </a:rPr>
              <a:t>    public:</a:t>
            </a:r>
          </a:p>
          <a:p>
            <a:pPr indent="-114300"/>
            <a:r>
              <a:rPr lang="en-CA" sz="1400" dirty="0">
                <a:latin typeface="Consolas" panose="020B0609020204030204" pitchFamily="49" charset="0"/>
                <a:cs typeface="Consolas" panose="020B0609020204030204" pitchFamily="49" charset="0"/>
              </a:rPr>
              <a:t>        double      </a:t>
            </a:r>
            <a:r>
              <a:rPr lang="en-CA" sz="1400" dirty="0" smtClean="0">
                <a:latin typeface="Consolas" panose="020B0609020204030204" pitchFamily="49" charset="0"/>
                <a:cs typeface="Consolas" panose="020B0609020204030204" pitchFamily="49" charset="0"/>
              </a:rPr>
              <a:t>value_;</a:t>
            </a:r>
            <a:endParaRPr lang="en-CA" sz="1400" dirty="0">
              <a:latin typeface="Consolas" panose="020B0609020204030204" pitchFamily="49" charset="0"/>
              <a:cs typeface="Consolas" panose="020B0609020204030204" pitchFamily="49" charset="0"/>
            </a:endParaRPr>
          </a:p>
          <a:p>
            <a:pPr indent="-114300"/>
            <a:r>
              <a:rPr lang="en-US" sz="1400" dirty="0">
                <a:latin typeface="Consolas" panose="020B0609020204030204" pitchFamily="49" charset="0"/>
                <a:cs typeface="Consolas" panose="020B0609020204030204" pitchFamily="49" charset="0"/>
              </a:rPr>
              <a:t>        std::</a:t>
            </a:r>
            <a:r>
              <a:rPr lang="en-US" sz="1400" dirty="0" err="1">
                <a:latin typeface="Consolas" panose="020B0609020204030204" pitchFamily="49" charset="0"/>
                <a:cs typeface="Consolas" panose="020B0609020204030204" pitchFamily="49" charset="0"/>
              </a:rPr>
              <a:t>size_t</a:t>
            </a:r>
            <a:r>
              <a:rPr lang="en-US" sz="1400" dirty="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next_index</a:t>
            </a:r>
            <a:r>
              <a:rPr lang="en-US" sz="1400" dirty="0" smtClean="0">
                <a:latin typeface="Consolas" panose="020B0609020204030204" pitchFamily="49" charset="0"/>
                <a:cs typeface="Consolas" panose="020B0609020204030204" pitchFamily="49" charset="0"/>
              </a:rPr>
              <a:t>_;</a:t>
            </a:r>
            <a:endParaRPr lang="en-CA" sz="1400" dirty="0">
              <a:latin typeface="Consolas" panose="020B0609020204030204" pitchFamily="49" charset="0"/>
              <a:cs typeface="Consolas" panose="020B0609020204030204" pitchFamily="49" charset="0"/>
            </a:endParaRPr>
          </a:p>
          <a:p>
            <a:pPr indent="-114300"/>
            <a:r>
              <a:rPr lang="en-CA" sz="14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160555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The data associated with the class are called </a:t>
            </a:r>
            <a:r>
              <a:rPr lang="en-CA" i="1" dirty="0" smtClean="0">
                <a:solidFill>
                  <a:srgbClr val="FF0000"/>
                </a:solidFill>
              </a:rPr>
              <a:t>member variables</a:t>
            </a:r>
            <a:endParaRPr lang="en-CA" dirty="0" smtClean="0">
              <a:solidFill>
                <a:srgbClr val="FF0000"/>
              </a:solidFill>
            </a:endParaRPr>
          </a:p>
          <a:p>
            <a:pPr marL="800100" lvl="2" indent="0">
              <a:buNone/>
            </a:pPr>
            <a:r>
              <a:rPr lang="en-CA" sz="1600" dirty="0">
                <a:latin typeface="Consolas" panose="020B0609020204030204" pitchFamily="49" charset="0"/>
                <a:cs typeface="Consolas" panose="020B0609020204030204" pitchFamily="49" charset="0"/>
              </a:rPr>
              <a:t>class </a:t>
            </a:r>
            <a:r>
              <a:rPr lang="en-CA" sz="1600" dirty="0" err="1">
                <a:latin typeface="Consolas" panose="020B0609020204030204" pitchFamily="49" charset="0"/>
                <a:cs typeface="Consolas" panose="020B0609020204030204" pitchFamily="49" charset="0"/>
              </a:rPr>
              <a:t>Index_node</a:t>
            </a:r>
            <a:r>
              <a:rPr lang="en-CA" sz="1600" dirty="0">
                <a:latin typeface="Consolas" panose="020B0609020204030204" pitchFamily="49" charset="0"/>
                <a:cs typeface="Consolas" panose="020B0609020204030204" pitchFamily="49" charset="0"/>
              </a:rPr>
              <a:t> {</a:t>
            </a:r>
          </a:p>
          <a:p>
            <a:pPr marL="800100" lvl="2" indent="0">
              <a:buNone/>
            </a:pPr>
            <a:r>
              <a:rPr lang="en-CA" sz="1600" dirty="0">
                <a:latin typeface="Consolas" panose="020B0609020204030204" pitchFamily="49" charset="0"/>
                <a:cs typeface="Consolas" panose="020B0609020204030204" pitchFamily="49" charset="0"/>
              </a:rPr>
              <a:t>    public:</a:t>
            </a:r>
          </a:p>
          <a:p>
            <a:pPr marL="800100" lvl="2" indent="0">
              <a:buNone/>
            </a:pPr>
            <a:r>
              <a:rPr lang="en-CA" sz="1600" dirty="0">
                <a:latin typeface="Consolas" panose="020B0609020204030204" pitchFamily="49" charset="0"/>
                <a:cs typeface="Consolas" panose="020B0609020204030204" pitchFamily="49" charset="0"/>
              </a:rPr>
              <a:t>        double      </a:t>
            </a:r>
            <a:r>
              <a:rPr lang="en-CA" sz="1600" dirty="0" smtClean="0">
                <a:solidFill>
                  <a:srgbClr val="FF0000"/>
                </a:solidFill>
                <a:latin typeface="Consolas" panose="020B0609020204030204" pitchFamily="49" charset="0"/>
                <a:cs typeface="Consolas" panose="020B0609020204030204" pitchFamily="49" charset="0"/>
              </a:rPr>
              <a:t>value_</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std::</a:t>
            </a:r>
            <a:r>
              <a:rPr lang="en-CA" sz="1600" dirty="0" err="1">
                <a:latin typeface="Consolas" panose="020B0609020204030204" pitchFamily="49" charset="0"/>
                <a:cs typeface="Consolas" panose="020B0609020204030204" pitchFamily="49" charset="0"/>
              </a:rPr>
              <a:t>size_t</a:t>
            </a:r>
            <a:r>
              <a:rPr lang="en-CA" sz="1600" dirty="0">
                <a:latin typeface="Consolas" panose="020B0609020204030204" pitchFamily="49" charset="0"/>
                <a:cs typeface="Consolas" panose="020B0609020204030204" pitchFamily="49" charset="0"/>
              </a:rPr>
              <a:t> </a:t>
            </a:r>
            <a:r>
              <a:rPr lang="en-CA" sz="1600" dirty="0" err="1" smtClean="0">
                <a:solidFill>
                  <a:srgbClr val="FF0000"/>
                </a:solidFill>
                <a:latin typeface="Consolas" panose="020B0609020204030204" pitchFamily="49" charset="0"/>
                <a:cs typeface="Consolas" panose="020B0609020204030204" pitchFamily="49" charset="0"/>
              </a:rPr>
              <a:t>next_index</a:t>
            </a:r>
            <a:r>
              <a:rPr lang="en-CA" sz="1600" dirty="0" smtClean="0">
                <a:solidFill>
                  <a:srgbClr val="FF0000"/>
                </a:solidFill>
                <a:latin typeface="Consolas" panose="020B0609020204030204" pitchFamily="49" charset="0"/>
                <a:cs typeface="Consolas" panose="020B0609020204030204" pitchFamily="49" charset="0"/>
              </a:rPr>
              <a:t>_</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a:t>
            </a:r>
          </a:p>
          <a:p>
            <a:pPr lvl="0"/>
            <a:endParaRPr lang="en-CA" dirty="0" smtClean="0">
              <a:solidFill>
                <a:prstClr val="black"/>
              </a:solidFill>
            </a:endParaRPr>
          </a:p>
          <a:p>
            <a:pPr lvl="0"/>
            <a:r>
              <a:rPr lang="en-CA" dirty="0" smtClean="0">
                <a:solidFill>
                  <a:prstClr val="black"/>
                </a:solidFill>
              </a:rPr>
              <a:t>Member variables can be accessed:</a:t>
            </a:r>
            <a:endParaRPr lang="en-CA" sz="1600" dirty="0" smtClean="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int </a:t>
            </a:r>
            <a:r>
              <a:rPr lang="en-US" sz="1600" dirty="0">
                <a:latin typeface="Consolas" panose="020B0609020204030204" pitchFamily="49" charset="0"/>
                <a:cs typeface="Consolas" panose="020B0609020204030204" pitchFamily="49" charset="0"/>
              </a:rPr>
              <a:t>main() {</a:t>
            </a:r>
          </a:p>
          <a:p>
            <a:pPr marL="800100" lvl="2"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Index_node</a:t>
            </a:r>
            <a:r>
              <a:rPr lang="en-US" sz="1600" dirty="0">
                <a:latin typeface="Consolas" panose="020B0609020204030204" pitchFamily="49" charset="0"/>
                <a:cs typeface="Consolas" panose="020B0609020204030204" pitchFamily="49" charset="0"/>
              </a:rPr>
              <a:t> value{0.0, 0};</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std::</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value.value</a:t>
            </a:r>
            <a:r>
              <a:rPr lang="en-US" sz="1600" dirty="0" smtClean="0">
                <a:latin typeface="Consolas" panose="020B0609020204030204" pitchFamily="49" charset="0"/>
                <a:cs typeface="Consolas" panose="020B0609020204030204" pitchFamily="49" charset="0"/>
              </a:rPr>
              <a:t>_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std::</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value.next_index</a:t>
            </a:r>
            <a:r>
              <a:rPr lang="en-US" sz="1600" dirty="0" smtClean="0">
                <a:latin typeface="Consolas" panose="020B0609020204030204" pitchFamily="49" charset="0"/>
                <a:cs typeface="Consolas" panose="020B0609020204030204" pitchFamily="49" charset="0"/>
              </a:rPr>
              <a:t>_ </a:t>
            </a:r>
            <a:r>
              <a:rPr lang="en-US" sz="1600" dirty="0">
                <a:latin typeface="Consolas" panose="020B0609020204030204" pitchFamily="49" charset="0"/>
                <a:cs typeface="Consolas" panose="020B0609020204030204" pitchFamily="49" charset="0"/>
              </a:rPr>
              <a:t>&lt;&lt; std::</a:t>
            </a:r>
            <a:r>
              <a:rPr lang="en-US" sz="1600" dirty="0" err="1">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0;</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p:txBody>
      </p:sp>
      <p:sp>
        <p:nvSpPr>
          <p:cNvPr id="5" name="Rectangle 4"/>
          <p:cNvSpPr/>
          <p:nvPr/>
        </p:nvSpPr>
        <p:spPr>
          <a:xfrm>
            <a:off x="5580112" y="5589240"/>
            <a:ext cx="986167" cy="923330"/>
          </a:xfrm>
          <a:prstGeom prst="rect">
            <a:avLst/>
          </a:prstGeom>
          <a:ln>
            <a:noFill/>
          </a:ln>
        </p:spPr>
        <p:txBody>
          <a:bodyPr wrap="none">
            <a:spAutoFit/>
          </a:bodyPr>
          <a:lstStyle/>
          <a:p>
            <a:r>
              <a:rPr lang="en-US" dirty="0" smtClean="0">
                <a:solidFill>
                  <a:srgbClr val="0070C0"/>
                </a:solidFill>
                <a:latin typeface="Georgia" panose="02040502050405020303" pitchFamily="18" charset="0"/>
                <a:cs typeface="Consolas" panose="020B0609020204030204" pitchFamily="49"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0</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0</a:t>
            </a:r>
            <a:endParaRPr lang="en-CA" dirty="0">
              <a:solidFill>
                <a:srgbClr val="0070C0"/>
              </a:solidFill>
            </a:endParaRPr>
          </a:p>
        </p:txBody>
      </p:sp>
    </p:spTree>
    <p:extLst>
      <p:ext uri="{BB962C8B-B14F-4D97-AF65-F5344CB8AC3E}">
        <p14:creationId xmlns:p14="http://schemas.microsoft.com/office/powerpoint/2010/main" val="648462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Member variables can also be modified:</a:t>
            </a:r>
          </a:p>
          <a:p>
            <a:pPr marL="800100" lvl="2" indent="0">
              <a:buNone/>
            </a:pPr>
            <a:r>
              <a:rPr lang="en-US" sz="1600" dirty="0" smtClean="0">
                <a:latin typeface="Consolas" panose="020B0609020204030204" pitchFamily="49" charset="0"/>
                <a:cs typeface="Consolas" panose="020B0609020204030204" pitchFamily="49" charset="0"/>
              </a:rPr>
              <a:t>int </a:t>
            </a:r>
            <a:r>
              <a:rPr lang="en-US" sz="1600" dirty="0">
                <a:latin typeface="Consolas" panose="020B0609020204030204" pitchFamily="49" charset="0"/>
                <a:cs typeface="Consolas" panose="020B0609020204030204" pitchFamily="49" charset="0"/>
              </a:rPr>
              <a:t>main() {</a:t>
            </a:r>
          </a:p>
          <a:p>
            <a:pPr marL="800100" lvl="2"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Index_node</a:t>
            </a:r>
            <a:r>
              <a:rPr lang="en-US" sz="1600" dirty="0">
                <a:latin typeface="Consolas" panose="020B0609020204030204" pitchFamily="49" charset="0"/>
                <a:cs typeface="Consolas" panose="020B0609020204030204" pitchFamily="49" charset="0"/>
              </a:rPr>
              <a:t> value{0.0, 0</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value.value</a:t>
            </a:r>
            <a:r>
              <a:rPr lang="en-US" sz="1600" dirty="0" smtClean="0">
                <a:latin typeface="Consolas" panose="020B0609020204030204" pitchFamily="49" charset="0"/>
                <a:cs typeface="Consolas" panose="020B0609020204030204" pitchFamily="49" charset="0"/>
              </a:rPr>
              <a:t>_      = 32.54793;</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value.next_index</a:t>
            </a:r>
            <a:r>
              <a:rPr lang="en-US" sz="1600" dirty="0" smtClean="0">
                <a:latin typeface="Consolas" panose="020B0609020204030204" pitchFamily="49" charset="0"/>
                <a:cs typeface="Consolas" panose="020B0609020204030204" pitchFamily="49" charset="0"/>
              </a:rPr>
              <a:t>_ = 10;</a:t>
            </a:r>
            <a:endParaRPr lang="en-US" sz="1600" dirty="0">
              <a:latin typeface="Consolas" panose="020B0609020204030204" pitchFamily="49" charset="0"/>
              <a:cs typeface="Consolas" panose="020B0609020204030204" pitchFamily="49" charset="0"/>
            </a:endParaRP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std::</a:t>
            </a:r>
            <a:r>
              <a:rPr lang="en-US" sz="1600" dirty="0" err="1" smtClean="0">
                <a:latin typeface="Consolas" panose="020B0609020204030204" pitchFamily="49" charset="0"/>
                <a:cs typeface="Consolas" panose="020B0609020204030204" pitchFamily="49" charset="0"/>
              </a:rPr>
              <a:t>cout</a:t>
            </a:r>
            <a:r>
              <a:rPr lang="en-US" sz="1600" dirty="0" smtClean="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value.value</a:t>
            </a:r>
            <a:r>
              <a:rPr lang="en-US" sz="1600" dirty="0" smtClean="0">
                <a:latin typeface="Consolas" panose="020B0609020204030204" pitchFamily="49" charset="0"/>
                <a:cs typeface="Consolas" panose="020B0609020204030204" pitchFamily="49" charset="0"/>
              </a:rPr>
              <a:t>_ &lt;&lt; std::</a:t>
            </a:r>
            <a:r>
              <a:rPr lang="en-US" sz="1600" dirty="0" err="1" smtClean="0">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std::</a:t>
            </a:r>
            <a:r>
              <a:rPr lang="en-US" sz="1600" dirty="0" err="1">
                <a:latin typeface="Consolas" panose="020B0609020204030204" pitchFamily="49" charset="0"/>
                <a:cs typeface="Consolas" panose="020B0609020204030204" pitchFamily="49" charset="0"/>
              </a:rPr>
              <a:t>cout</a:t>
            </a:r>
            <a:r>
              <a:rPr lang="en-US" sz="1600" dirty="0">
                <a:latin typeface="Consolas" panose="020B0609020204030204" pitchFamily="49" charset="0"/>
                <a:cs typeface="Consolas" panose="020B0609020204030204" pitchFamily="49" charset="0"/>
              </a:rPr>
              <a:t> &lt;&lt; </a:t>
            </a:r>
            <a:r>
              <a:rPr lang="en-US" sz="1600" dirty="0" err="1" smtClean="0">
                <a:latin typeface="Consolas" panose="020B0609020204030204" pitchFamily="49" charset="0"/>
                <a:cs typeface="Consolas" panose="020B0609020204030204" pitchFamily="49" charset="0"/>
              </a:rPr>
              <a:t>value.next_index</a:t>
            </a:r>
            <a:r>
              <a:rPr lang="en-US" sz="1600" dirty="0" smtClean="0">
                <a:latin typeface="Consolas" panose="020B0609020204030204" pitchFamily="49" charset="0"/>
                <a:cs typeface="Consolas" panose="020B0609020204030204" pitchFamily="49" charset="0"/>
              </a:rPr>
              <a:t>_ </a:t>
            </a:r>
            <a:r>
              <a:rPr lang="en-US" sz="1600" dirty="0">
                <a:latin typeface="Consolas" panose="020B0609020204030204" pitchFamily="49" charset="0"/>
                <a:cs typeface="Consolas" panose="020B0609020204030204" pitchFamily="49" charset="0"/>
              </a:rPr>
              <a:t>&lt;&lt; std::</a:t>
            </a:r>
            <a:r>
              <a:rPr lang="en-US" sz="1600" dirty="0" err="1">
                <a:latin typeface="Consolas" panose="020B0609020204030204" pitchFamily="49" charset="0"/>
                <a:cs typeface="Consolas" panose="020B0609020204030204" pitchFamily="49" charset="0"/>
              </a:rPr>
              <a:t>endl</a:t>
            </a:r>
            <a:r>
              <a:rPr lang="en-US" sz="1600" dirty="0" smtClean="0">
                <a:latin typeface="Consolas" panose="020B0609020204030204" pitchFamily="49" charset="0"/>
                <a:cs typeface="Consolas" panose="020B0609020204030204" pitchFamily="49" charset="0"/>
              </a:rPr>
              <a:t>;</a:t>
            </a: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return 0;</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p:txBody>
      </p:sp>
      <p:sp>
        <p:nvSpPr>
          <p:cNvPr id="5" name="Rectangle 4"/>
          <p:cNvSpPr/>
          <p:nvPr/>
        </p:nvSpPr>
        <p:spPr>
          <a:xfrm>
            <a:off x="5580112" y="5589240"/>
            <a:ext cx="1704313" cy="923330"/>
          </a:xfrm>
          <a:prstGeom prst="rect">
            <a:avLst/>
          </a:prstGeom>
          <a:ln>
            <a:noFill/>
          </a:ln>
        </p:spPr>
        <p:txBody>
          <a:bodyPr wrap="none">
            <a:spAutoFit/>
          </a:bodyPr>
          <a:lstStyle/>
          <a:p>
            <a:r>
              <a:rPr lang="en-US" dirty="0" smtClean="0">
                <a:solidFill>
                  <a:srgbClr val="0070C0"/>
                </a:solidFill>
                <a:latin typeface="Georgia" panose="02040502050405020303" pitchFamily="18" charset="0"/>
                <a:cs typeface="Consolas" panose="020B0609020204030204" pitchFamily="49" charset="0"/>
              </a:rPr>
              <a:t>Output:</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32.54793</a:t>
            </a:r>
          </a:p>
          <a:p>
            <a:r>
              <a:rPr lang="en-US" dirty="0">
                <a:solidFill>
                  <a:srgbClr val="0070C0"/>
                </a:solidFill>
                <a:latin typeface="Consolas" panose="020B0609020204030204" pitchFamily="49" charset="0"/>
              </a:rPr>
              <a:t> </a:t>
            </a:r>
            <a:r>
              <a:rPr lang="en-US" dirty="0" smtClean="0">
                <a:solidFill>
                  <a:srgbClr val="0070C0"/>
                </a:solidFill>
                <a:latin typeface="Consolas" panose="020B0609020204030204" pitchFamily="49" charset="0"/>
              </a:rPr>
              <a:t>   10</a:t>
            </a:r>
            <a:endParaRPr lang="en-CA" dirty="0">
              <a:solidFill>
                <a:srgbClr val="0070C0"/>
              </a:solidFill>
            </a:endParaRPr>
          </a:p>
        </p:txBody>
      </p:sp>
    </p:spTree>
    <p:extLst>
      <p:ext uri="{BB962C8B-B14F-4D97-AF65-F5344CB8AC3E}">
        <p14:creationId xmlns:p14="http://schemas.microsoft.com/office/powerpoint/2010/main" val="244332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229600" cy="4525963"/>
          </a:xfrm>
        </p:spPr>
        <p:txBody>
          <a:bodyPr/>
          <a:lstStyle/>
          <a:p>
            <a:r>
              <a:rPr lang="en-CA" dirty="0" smtClean="0"/>
              <a:t>Our single array now looks as follows:</a:t>
            </a:r>
          </a:p>
          <a:p>
            <a:pPr marL="800100" lvl="2" indent="0">
              <a:buNone/>
            </a:pPr>
            <a:r>
              <a:rPr lang="en-US" sz="1600" dirty="0" smtClean="0">
                <a:latin typeface="Consolas" panose="020B0609020204030204" pitchFamily="49" charset="0"/>
                <a:cs typeface="Consolas" panose="020B0609020204030204" pitchFamily="49" charset="0"/>
              </a:rPr>
              <a:t>int </a:t>
            </a:r>
            <a:r>
              <a:rPr lang="en-US" sz="1600" dirty="0">
                <a:latin typeface="Consolas" panose="020B0609020204030204" pitchFamily="49" charset="0"/>
                <a:cs typeface="Consolas" panose="020B0609020204030204" pitchFamily="49" charset="0"/>
              </a:rPr>
              <a:t>main() {</a:t>
            </a:r>
          </a:p>
          <a:p>
            <a:pPr marL="800100" lvl="2" indent="0">
              <a:buNone/>
            </a:pP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Index_node</a:t>
            </a: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[10];</a:t>
            </a:r>
          </a:p>
          <a:p>
            <a:pPr marL="800100" lvl="2" indent="0">
              <a:buNone/>
            </a:pPr>
            <a:endParaRPr lang="en-US" sz="1600" dirty="0" smtClean="0">
              <a:latin typeface="Consolas" panose="020B0609020204030204" pitchFamily="49" charset="0"/>
              <a:cs typeface="Consolas" panose="020B0609020204030204" pitchFamily="49" charset="0"/>
            </a:endParaRP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for (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k{0}; k &lt; 10; ++k ) {</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[k].value_ = 0.0;</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[k].</a:t>
            </a:r>
            <a:r>
              <a:rPr lang="en-US" sz="1600" dirty="0" err="1" smtClean="0">
                <a:latin typeface="Consolas" panose="020B0609020204030204" pitchFamily="49" charset="0"/>
                <a:cs typeface="Consolas" panose="020B0609020204030204" pitchFamily="49" charset="0"/>
              </a:rPr>
              <a:t>next_index</a:t>
            </a:r>
            <a:r>
              <a:rPr lang="en-US" sz="1600" dirty="0" smtClean="0">
                <a:latin typeface="Consolas" panose="020B0609020204030204" pitchFamily="49" charset="0"/>
                <a:cs typeface="Consolas" panose="020B0609020204030204" pitchFamily="49" charset="0"/>
              </a:rPr>
              <a:t>_ = 11;</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 Use 11 to indicate unused</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endParaRPr lang="en-US" sz="1600" dirty="0">
              <a:latin typeface="Consolas" panose="020B0609020204030204" pitchFamily="49" charset="0"/>
              <a:cs typeface="Consolas" panose="020B0609020204030204" pitchFamily="49" charset="0"/>
            </a:endParaRPr>
          </a:p>
          <a:p>
            <a:pPr marL="800100" lvl="2" indent="0">
              <a:buNone/>
            </a:pPr>
            <a:endParaRPr lang="en-US"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return 0;</a:t>
            </a:r>
          </a:p>
          <a:p>
            <a:pPr marL="800100" lvl="2" indent="0">
              <a:buNone/>
            </a:pPr>
            <a:r>
              <a:rPr lang="en-US" sz="1600" dirty="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2774527"/>
              </p:ext>
            </p:extLst>
          </p:nvPr>
        </p:nvGraphicFramePr>
        <p:xfrm>
          <a:off x="102330" y="5229200"/>
          <a:ext cx="8939340" cy="548640"/>
        </p:xfrm>
        <a:graphic>
          <a:graphicData uri="http://schemas.openxmlformats.org/drawingml/2006/table">
            <a:tbl>
              <a:tblPr>
                <a:tableStyleId>{2D5ABB26-0587-4C30-8999-92F81FD0307C}</a:tableStyleId>
              </a:tblPr>
              <a:tblGrid>
                <a:gridCol w="446967">
                  <a:extLst>
                    <a:ext uri="{9D8B030D-6E8A-4147-A177-3AD203B41FA5}">
                      <a16:colId xmlns:a16="http://schemas.microsoft.com/office/drawing/2014/main" val="431665816"/>
                    </a:ext>
                  </a:extLst>
                </a:gridCol>
                <a:gridCol w="446967">
                  <a:extLst>
                    <a:ext uri="{9D8B030D-6E8A-4147-A177-3AD203B41FA5}">
                      <a16:colId xmlns:a16="http://schemas.microsoft.com/office/drawing/2014/main" val="1665411140"/>
                    </a:ext>
                  </a:extLst>
                </a:gridCol>
                <a:gridCol w="446967">
                  <a:extLst>
                    <a:ext uri="{9D8B030D-6E8A-4147-A177-3AD203B41FA5}">
                      <a16:colId xmlns:a16="http://schemas.microsoft.com/office/drawing/2014/main" val="2945787101"/>
                    </a:ext>
                  </a:extLst>
                </a:gridCol>
                <a:gridCol w="446967">
                  <a:extLst>
                    <a:ext uri="{9D8B030D-6E8A-4147-A177-3AD203B41FA5}">
                      <a16:colId xmlns:a16="http://schemas.microsoft.com/office/drawing/2014/main" val="1029967295"/>
                    </a:ext>
                  </a:extLst>
                </a:gridCol>
                <a:gridCol w="446967">
                  <a:extLst>
                    <a:ext uri="{9D8B030D-6E8A-4147-A177-3AD203B41FA5}">
                      <a16:colId xmlns:a16="http://schemas.microsoft.com/office/drawing/2014/main" val="1978734268"/>
                    </a:ext>
                  </a:extLst>
                </a:gridCol>
                <a:gridCol w="446967">
                  <a:extLst>
                    <a:ext uri="{9D8B030D-6E8A-4147-A177-3AD203B41FA5}">
                      <a16:colId xmlns:a16="http://schemas.microsoft.com/office/drawing/2014/main" val="3573710863"/>
                    </a:ext>
                  </a:extLst>
                </a:gridCol>
                <a:gridCol w="446967">
                  <a:extLst>
                    <a:ext uri="{9D8B030D-6E8A-4147-A177-3AD203B41FA5}">
                      <a16:colId xmlns:a16="http://schemas.microsoft.com/office/drawing/2014/main" val="2160468075"/>
                    </a:ext>
                  </a:extLst>
                </a:gridCol>
                <a:gridCol w="446967">
                  <a:extLst>
                    <a:ext uri="{9D8B030D-6E8A-4147-A177-3AD203B41FA5}">
                      <a16:colId xmlns:a16="http://schemas.microsoft.com/office/drawing/2014/main" val="3122445092"/>
                    </a:ext>
                  </a:extLst>
                </a:gridCol>
                <a:gridCol w="446967">
                  <a:extLst>
                    <a:ext uri="{9D8B030D-6E8A-4147-A177-3AD203B41FA5}">
                      <a16:colId xmlns:a16="http://schemas.microsoft.com/office/drawing/2014/main" val="3655865107"/>
                    </a:ext>
                  </a:extLst>
                </a:gridCol>
                <a:gridCol w="446967">
                  <a:extLst>
                    <a:ext uri="{9D8B030D-6E8A-4147-A177-3AD203B41FA5}">
                      <a16:colId xmlns:a16="http://schemas.microsoft.com/office/drawing/2014/main" val="2013322064"/>
                    </a:ext>
                  </a:extLst>
                </a:gridCol>
                <a:gridCol w="446967">
                  <a:extLst>
                    <a:ext uri="{9D8B030D-6E8A-4147-A177-3AD203B41FA5}">
                      <a16:colId xmlns:a16="http://schemas.microsoft.com/office/drawing/2014/main" val="1230019864"/>
                    </a:ext>
                  </a:extLst>
                </a:gridCol>
                <a:gridCol w="446967">
                  <a:extLst>
                    <a:ext uri="{9D8B030D-6E8A-4147-A177-3AD203B41FA5}">
                      <a16:colId xmlns:a16="http://schemas.microsoft.com/office/drawing/2014/main" val="2528059294"/>
                    </a:ext>
                  </a:extLst>
                </a:gridCol>
                <a:gridCol w="446967">
                  <a:extLst>
                    <a:ext uri="{9D8B030D-6E8A-4147-A177-3AD203B41FA5}">
                      <a16:colId xmlns:a16="http://schemas.microsoft.com/office/drawing/2014/main" val="3910666977"/>
                    </a:ext>
                  </a:extLst>
                </a:gridCol>
                <a:gridCol w="446967">
                  <a:extLst>
                    <a:ext uri="{9D8B030D-6E8A-4147-A177-3AD203B41FA5}">
                      <a16:colId xmlns:a16="http://schemas.microsoft.com/office/drawing/2014/main" val="3619046235"/>
                    </a:ext>
                  </a:extLst>
                </a:gridCol>
                <a:gridCol w="446967">
                  <a:extLst>
                    <a:ext uri="{9D8B030D-6E8A-4147-A177-3AD203B41FA5}">
                      <a16:colId xmlns:a16="http://schemas.microsoft.com/office/drawing/2014/main" val="3735105276"/>
                    </a:ext>
                  </a:extLst>
                </a:gridCol>
                <a:gridCol w="446967">
                  <a:extLst>
                    <a:ext uri="{9D8B030D-6E8A-4147-A177-3AD203B41FA5}">
                      <a16:colId xmlns:a16="http://schemas.microsoft.com/office/drawing/2014/main" val="3575803355"/>
                    </a:ext>
                  </a:extLst>
                </a:gridCol>
                <a:gridCol w="446967">
                  <a:extLst>
                    <a:ext uri="{9D8B030D-6E8A-4147-A177-3AD203B41FA5}">
                      <a16:colId xmlns:a16="http://schemas.microsoft.com/office/drawing/2014/main" val="3129029498"/>
                    </a:ext>
                  </a:extLst>
                </a:gridCol>
                <a:gridCol w="446967">
                  <a:extLst>
                    <a:ext uri="{9D8B030D-6E8A-4147-A177-3AD203B41FA5}">
                      <a16:colId xmlns:a16="http://schemas.microsoft.com/office/drawing/2014/main" val="3041291936"/>
                    </a:ext>
                  </a:extLst>
                </a:gridCol>
                <a:gridCol w="446967">
                  <a:extLst>
                    <a:ext uri="{9D8B030D-6E8A-4147-A177-3AD203B41FA5}">
                      <a16:colId xmlns:a16="http://schemas.microsoft.com/office/drawing/2014/main" val="3791823755"/>
                    </a:ext>
                  </a:extLst>
                </a:gridCol>
                <a:gridCol w="446967">
                  <a:extLst>
                    <a:ext uri="{9D8B030D-6E8A-4147-A177-3AD203B41FA5}">
                      <a16:colId xmlns:a16="http://schemas.microsoft.com/office/drawing/2014/main" val="3828034168"/>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141744">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0.0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Tree>
    <p:extLst>
      <p:ext uri="{BB962C8B-B14F-4D97-AF65-F5344CB8AC3E}">
        <p14:creationId xmlns:p14="http://schemas.microsoft.com/office/powerpoint/2010/main" val="3069923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With the appropriate assignments, we could make our list look like the previous one</a:t>
            </a:r>
          </a:p>
          <a:p>
            <a:pPr marL="800100" lvl="2" indent="0">
              <a:buNone/>
            </a:pP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[0].value_      = 3.2;</a:t>
            </a:r>
          </a:p>
          <a:p>
            <a:pPr marL="800100" lvl="2" indent="0">
              <a:buNone/>
            </a:pP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[0].</a:t>
            </a:r>
            <a:r>
              <a:rPr lang="en-US" sz="1600" dirty="0" err="1" smtClean="0">
                <a:latin typeface="Consolas" panose="020B0609020204030204" pitchFamily="49" charset="0"/>
                <a:cs typeface="Consolas" panose="020B0609020204030204" pitchFamily="49" charset="0"/>
              </a:rPr>
              <a:t>next_index</a:t>
            </a:r>
            <a:r>
              <a:rPr lang="en-US" sz="1600" dirty="0" smtClean="0">
                <a:latin typeface="Consolas" panose="020B0609020204030204" pitchFamily="49" charset="0"/>
                <a:cs typeface="Consolas" panose="020B0609020204030204" pitchFamily="49" charset="0"/>
              </a:rPr>
              <a:t>_ = 8;</a:t>
            </a:r>
          </a:p>
          <a:p>
            <a:pPr marL="800100" lvl="2" indent="0">
              <a:buNone/>
            </a:pP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[8].</a:t>
            </a:r>
            <a:r>
              <a:rPr lang="en-US" sz="1600" dirty="0">
                <a:latin typeface="Consolas" panose="020B0609020204030204" pitchFamily="49" charset="0"/>
                <a:cs typeface="Consolas" panose="020B0609020204030204" pitchFamily="49" charset="0"/>
              </a:rPr>
              <a:t>value_      = </a:t>
            </a:r>
            <a:r>
              <a:rPr lang="en-US" sz="1600" dirty="0" smtClean="0">
                <a:latin typeface="Consolas" panose="020B0609020204030204" pitchFamily="49" charset="0"/>
                <a:cs typeface="Consolas" panose="020B0609020204030204" pitchFamily="49" charset="0"/>
              </a:rPr>
              <a:t>1.8;</a:t>
            </a:r>
            <a:endParaRPr lang="en-US" sz="1600" dirty="0">
              <a:latin typeface="Consolas" panose="020B0609020204030204" pitchFamily="49" charset="0"/>
              <a:cs typeface="Consolas" panose="020B0609020204030204" pitchFamily="49" charset="0"/>
            </a:endParaRPr>
          </a:p>
          <a:p>
            <a:pPr marL="800100" lvl="2" indent="0">
              <a:buNone/>
            </a:pPr>
            <a:r>
              <a:rPr lang="en-US" sz="1600" dirty="0" err="1" smtClean="0">
                <a:latin typeface="Consolas" panose="020B0609020204030204" pitchFamily="49" charset="0"/>
                <a:cs typeface="Consolas" panose="020B0609020204030204" pitchFamily="49" charset="0"/>
              </a:rPr>
              <a:t>a_values</a:t>
            </a:r>
            <a:r>
              <a:rPr lang="en-US" sz="1600" dirty="0" smtClean="0">
                <a:latin typeface="Consolas" panose="020B0609020204030204" pitchFamily="49" charset="0"/>
                <a:cs typeface="Consolas" panose="020B0609020204030204" pitchFamily="49" charset="0"/>
              </a:rPr>
              <a:t>[8].</a:t>
            </a:r>
            <a:r>
              <a:rPr lang="en-US" sz="1600" dirty="0" err="1">
                <a:latin typeface="Consolas" panose="020B0609020204030204" pitchFamily="49" charset="0"/>
                <a:cs typeface="Consolas" panose="020B0609020204030204" pitchFamily="49" charset="0"/>
              </a:rPr>
              <a:t>next_index</a:t>
            </a:r>
            <a:r>
              <a:rPr lang="en-US" sz="1600" dirty="0">
                <a:latin typeface="Consolas" panose="020B0609020204030204" pitchFamily="49" charset="0"/>
                <a:cs typeface="Consolas" panose="020B0609020204030204" pitchFamily="49" charset="0"/>
              </a:rPr>
              <a:t>_ = </a:t>
            </a:r>
            <a:r>
              <a:rPr lang="en-US" sz="1600" dirty="0" smtClean="0">
                <a:latin typeface="Consolas" panose="020B0609020204030204" pitchFamily="49" charset="0"/>
                <a:cs typeface="Consolas" panose="020B0609020204030204" pitchFamily="49" charset="0"/>
              </a:rPr>
              <a:t>9;</a:t>
            </a:r>
            <a:endParaRPr lang="en-CA" sz="1600" dirty="0">
              <a:latin typeface="Consolas" panose="020B0609020204030204" pitchFamily="49" charset="0"/>
              <a:cs typeface="Consolas" panose="020B0609020204030204" pitchFamily="49" charset="0"/>
            </a:endParaRPr>
          </a:p>
          <a:p>
            <a:pPr marL="800100" lvl="2" indent="0">
              <a:buNone/>
            </a:pPr>
            <a:r>
              <a:rPr lang="en-US" sz="1600" dirty="0" smtClean="0">
                <a:latin typeface="Consolas" panose="020B0609020204030204" pitchFamily="49" charset="0"/>
                <a:cs typeface="Consolas" panose="020B0609020204030204" pitchFamily="49" charset="0"/>
              </a:rPr>
              <a:t>// etc...</a:t>
            </a:r>
            <a:endParaRPr lang="en-CA" sz="1600" dirty="0" smtClean="0">
              <a:latin typeface="Consolas" panose="020B0609020204030204" pitchFamily="49" charset="0"/>
              <a:cs typeface="Consolas" panose="020B0609020204030204" pitchFamily="49" charset="0"/>
            </a:endParaRPr>
          </a:p>
        </p:txBody>
      </p:sp>
      <p:sp>
        <p:nvSpPr>
          <p:cNvPr id="7" name="Arc 6"/>
          <p:cNvSpPr/>
          <p:nvPr/>
        </p:nvSpPr>
        <p:spPr>
          <a:xfrm flipV="1">
            <a:off x="899592" y="5229200"/>
            <a:ext cx="6497514" cy="1101346"/>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7906335" y="5580447"/>
            <a:ext cx="449134" cy="3760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V="1">
            <a:off x="3555345" y="5580446"/>
            <a:ext cx="2024767" cy="404875"/>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H="1" flipV="1">
            <a:off x="2267744" y="5373216"/>
            <a:ext cx="3816424" cy="78901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flipH="1" flipV="1">
            <a:off x="3059832" y="5301208"/>
            <a:ext cx="5616624" cy="981737"/>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2" name="Table 11"/>
          <p:cNvGraphicFramePr>
            <a:graphicFrameLocks noGrp="1"/>
          </p:cNvGraphicFramePr>
          <p:nvPr>
            <p:extLst>
              <p:ext uri="{D42A27DB-BD31-4B8C-83A1-F6EECF244321}">
                <p14:modId xmlns:p14="http://schemas.microsoft.com/office/powerpoint/2010/main" val="440227220"/>
              </p:ext>
            </p:extLst>
          </p:nvPr>
        </p:nvGraphicFramePr>
        <p:xfrm>
          <a:off x="102330" y="5229200"/>
          <a:ext cx="8939340" cy="548640"/>
        </p:xfrm>
        <a:graphic>
          <a:graphicData uri="http://schemas.openxmlformats.org/drawingml/2006/table">
            <a:tbl>
              <a:tblPr>
                <a:tableStyleId>{2D5ABB26-0587-4C30-8999-92F81FD0307C}</a:tableStyleId>
              </a:tblPr>
              <a:tblGrid>
                <a:gridCol w="446967">
                  <a:extLst>
                    <a:ext uri="{9D8B030D-6E8A-4147-A177-3AD203B41FA5}">
                      <a16:colId xmlns:a16="http://schemas.microsoft.com/office/drawing/2014/main" val="431665816"/>
                    </a:ext>
                  </a:extLst>
                </a:gridCol>
                <a:gridCol w="446967">
                  <a:extLst>
                    <a:ext uri="{9D8B030D-6E8A-4147-A177-3AD203B41FA5}">
                      <a16:colId xmlns:a16="http://schemas.microsoft.com/office/drawing/2014/main" val="1665411140"/>
                    </a:ext>
                  </a:extLst>
                </a:gridCol>
                <a:gridCol w="446967">
                  <a:extLst>
                    <a:ext uri="{9D8B030D-6E8A-4147-A177-3AD203B41FA5}">
                      <a16:colId xmlns:a16="http://schemas.microsoft.com/office/drawing/2014/main" val="2945787101"/>
                    </a:ext>
                  </a:extLst>
                </a:gridCol>
                <a:gridCol w="446967">
                  <a:extLst>
                    <a:ext uri="{9D8B030D-6E8A-4147-A177-3AD203B41FA5}">
                      <a16:colId xmlns:a16="http://schemas.microsoft.com/office/drawing/2014/main" val="1029967295"/>
                    </a:ext>
                  </a:extLst>
                </a:gridCol>
                <a:gridCol w="446967">
                  <a:extLst>
                    <a:ext uri="{9D8B030D-6E8A-4147-A177-3AD203B41FA5}">
                      <a16:colId xmlns:a16="http://schemas.microsoft.com/office/drawing/2014/main" val="1978734268"/>
                    </a:ext>
                  </a:extLst>
                </a:gridCol>
                <a:gridCol w="446967">
                  <a:extLst>
                    <a:ext uri="{9D8B030D-6E8A-4147-A177-3AD203B41FA5}">
                      <a16:colId xmlns:a16="http://schemas.microsoft.com/office/drawing/2014/main" val="3573710863"/>
                    </a:ext>
                  </a:extLst>
                </a:gridCol>
                <a:gridCol w="446967">
                  <a:extLst>
                    <a:ext uri="{9D8B030D-6E8A-4147-A177-3AD203B41FA5}">
                      <a16:colId xmlns:a16="http://schemas.microsoft.com/office/drawing/2014/main" val="2160468075"/>
                    </a:ext>
                  </a:extLst>
                </a:gridCol>
                <a:gridCol w="446967">
                  <a:extLst>
                    <a:ext uri="{9D8B030D-6E8A-4147-A177-3AD203B41FA5}">
                      <a16:colId xmlns:a16="http://schemas.microsoft.com/office/drawing/2014/main" val="3122445092"/>
                    </a:ext>
                  </a:extLst>
                </a:gridCol>
                <a:gridCol w="446967">
                  <a:extLst>
                    <a:ext uri="{9D8B030D-6E8A-4147-A177-3AD203B41FA5}">
                      <a16:colId xmlns:a16="http://schemas.microsoft.com/office/drawing/2014/main" val="3655865107"/>
                    </a:ext>
                  </a:extLst>
                </a:gridCol>
                <a:gridCol w="446967">
                  <a:extLst>
                    <a:ext uri="{9D8B030D-6E8A-4147-A177-3AD203B41FA5}">
                      <a16:colId xmlns:a16="http://schemas.microsoft.com/office/drawing/2014/main" val="2013322064"/>
                    </a:ext>
                  </a:extLst>
                </a:gridCol>
                <a:gridCol w="446967">
                  <a:extLst>
                    <a:ext uri="{9D8B030D-6E8A-4147-A177-3AD203B41FA5}">
                      <a16:colId xmlns:a16="http://schemas.microsoft.com/office/drawing/2014/main" val="1230019864"/>
                    </a:ext>
                  </a:extLst>
                </a:gridCol>
                <a:gridCol w="446967">
                  <a:extLst>
                    <a:ext uri="{9D8B030D-6E8A-4147-A177-3AD203B41FA5}">
                      <a16:colId xmlns:a16="http://schemas.microsoft.com/office/drawing/2014/main" val="2528059294"/>
                    </a:ext>
                  </a:extLst>
                </a:gridCol>
                <a:gridCol w="446967">
                  <a:extLst>
                    <a:ext uri="{9D8B030D-6E8A-4147-A177-3AD203B41FA5}">
                      <a16:colId xmlns:a16="http://schemas.microsoft.com/office/drawing/2014/main" val="3910666977"/>
                    </a:ext>
                  </a:extLst>
                </a:gridCol>
                <a:gridCol w="446967">
                  <a:extLst>
                    <a:ext uri="{9D8B030D-6E8A-4147-A177-3AD203B41FA5}">
                      <a16:colId xmlns:a16="http://schemas.microsoft.com/office/drawing/2014/main" val="3619046235"/>
                    </a:ext>
                  </a:extLst>
                </a:gridCol>
                <a:gridCol w="446967">
                  <a:extLst>
                    <a:ext uri="{9D8B030D-6E8A-4147-A177-3AD203B41FA5}">
                      <a16:colId xmlns:a16="http://schemas.microsoft.com/office/drawing/2014/main" val="3735105276"/>
                    </a:ext>
                  </a:extLst>
                </a:gridCol>
                <a:gridCol w="446967">
                  <a:extLst>
                    <a:ext uri="{9D8B030D-6E8A-4147-A177-3AD203B41FA5}">
                      <a16:colId xmlns:a16="http://schemas.microsoft.com/office/drawing/2014/main" val="3575803355"/>
                    </a:ext>
                  </a:extLst>
                </a:gridCol>
                <a:gridCol w="446967">
                  <a:extLst>
                    <a:ext uri="{9D8B030D-6E8A-4147-A177-3AD203B41FA5}">
                      <a16:colId xmlns:a16="http://schemas.microsoft.com/office/drawing/2014/main" val="3129029498"/>
                    </a:ext>
                  </a:extLst>
                </a:gridCol>
                <a:gridCol w="446967">
                  <a:extLst>
                    <a:ext uri="{9D8B030D-6E8A-4147-A177-3AD203B41FA5}">
                      <a16:colId xmlns:a16="http://schemas.microsoft.com/office/drawing/2014/main" val="3041291936"/>
                    </a:ext>
                  </a:extLst>
                </a:gridCol>
                <a:gridCol w="446967">
                  <a:extLst>
                    <a:ext uri="{9D8B030D-6E8A-4147-A177-3AD203B41FA5}">
                      <a16:colId xmlns:a16="http://schemas.microsoft.com/office/drawing/2014/main" val="3791823755"/>
                    </a:ext>
                  </a:extLst>
                </a:gridCol>
                <a:gridCol w="446967">
                  <a:extLst>
                    <a:ext uri="{9D8B030D-6E8A-4147-A177-3AD203B41FA5}">
                      <a16:colId xmlns:a16="http://schemas.microsoft.com/office/drawing/2014/main" val="3828034168"/>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141744">
                <a:tc>
                  <a:txBody>
                    <a:bodyPr/>
                    <a:lstStyle/>
                    <a:p>
                      <a:pPr algn="ctr"/>
                      <a:r>
                        <a:rPr lang="en-US" sz="1600" dirty="0" smtClean="0">
                          <a:solidFill>
                            <a:schemeClr val="tx1"/>
                          </a:solidFill>
                          <a:latin typeface="Consolas" panose="020B0609020204030204" pitchFamily="49" charset="0"/>
                        </a:rPr>
                        <a:t>3.2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4.5</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7.6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3</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Tree>
    <p:extLst>
      <p:ext uri="{BB962C8B-B14F-4D97-AF65-F5344CB8AC3E}">
        <p14:creationId xmlns:p14="http://schemas.microsoft.com/office/powerpoint/2010/main" val="296267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the idea of a linked list</a:t>
            </a:r>
            <a:endParaRPr lang="en-CA" dirty="0" smtClean="0">
              <a:latin typeface="Consolas" panose="020B0609020204030204" pitchFamily="49" charset="0"/>
              <a:cs typeface="Consolas" panose="020B0609020204030204" pitchFamily="49" charset="0"/>
            </a:endParaRPr>
          </a:p>
          <a:p>
            <a:pPr lvl="1"/>
            <a:r>
              <a:rPr lang="en-US" dirty="0" smtClean="0"/>
              <a:t>Describe various operations that can be performed on linked lists</a:t>
            </a:r>
            <a:endParaRPr lang="en-CA" dirty="0" smtClean="0"/>
          </a:p>
          <a:p>
            <a:pPr lvl="1"/>
            <a:r>
              <a:rPr lang="en-CA" dirty="0" smtClean="0"/>
              <a:t>Understand the differences and benefits—in some circumstances—of linked lists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Finding an unused node</a:t>
            </a:r>
            <a:endParaRPr lang="en-CA" dirty="0"/>
          </a:p>
        </p:txBody>
      </p:sp>
      <p:sp>
        <p:nvSpPr>
          <p:cNvPr id="3" name="Content Placeholder 2"/>
          <p:cNvSpPr>
            <a:spLocks noGrp="1"/>
          </p:cNvSpPr>
          <p:nvPr>
            <p:ph idx="1"/>
          </p:nvPr>
        </p:nvSpPr>
        <p:spPr>
          <a:xfrm>
            <a:off x="457200" y="1600200"/>
            <a:ext cx="8435280" cy="4525963"/>
          </a:xfrm>
        </p:spPr>
        <p:txBody>
          <a:bodyPr/>
          <a:lstStyle/>
          <a:p>
            <a:r>
              <a:rPr lang="en-CA" dirty="0" smtClean="0"/>
              <a:t>We could write a function to find an unused node:</a:t>
            </a:r>
          </a:p>
          <a:p>
            <a:pPr marL="800100" lvl="2" indent="0">
              <a:buNone/>
            </a:pPr>
            <a:r>
              <a:rPr lang="en-US" sz="1400" dirty="0" smtClean="0">
                <a:latin typeface="Consolas" panose="020B0609020204030204" pitchFamily="49" charset="0"/>
                <a:cs typeface="Consolas" panose="020B0609020204030204" pitchFamily="49" charset="0"/>
              </a:rPr>
              <a:t>std::</a:t>
            </a:r>
            <a:r>
              <a:rPr lang="en-US" sz="1400" dirty="0" err="1" smtClean="0">
                <a:latin typeface="Consolas" panose="020B0609020204030204" pitchFamily="49" charset="0"/>
                <a:cs typeface="Consolas" panose="020B0609020204030204" pitchFamily="49" charset="0"/>
              </a:rPr>
              <a:t>size_t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find_unused_node</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Index_node</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a_list</a:t>
            </a:r>
            <a:r>
              <a:rPr lang="en-US" sz="1400" dirty="0" smtClean="0">
                <a:latin typeface="Consolas" panose="020B0609020204030204" pitchFamily="49" charset="0"/>
                <a:cs typeface="Consolas" panose="020B0609020204030204" pitchFamily="49" charset="0"/>
              </a:rPr>
              <a:t>[],</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std::</a:t>
            </a:r>
            <a:r>
              <a:rPr lang="en-US" sz="1400" dirty="0" err="1" smtClean="0">
                <a:latin typeface="Consolas" panose="020B0609020204030204" pitchFamily="49" charset="0"/>
                <a:cs typeface="Consolas" panose="020B0609020204030204" pitchFamily="49" charset="0"/>
              </a:rPr>
              <a:t>size_t</a:t>
            </a:r>
            <a:r>
              <a:rPr lang="en-US" sz="1400" dirty="0" smtClean="0">
                <a:latin typeface="Consolas" panose="020B0609020204030204" pitchFamily="49" charset="0"/>
                <a:cs typeface="Consolas" panose="020B0609020204030204" pitchFamily="49" charset="0"/>
              </a:rPr>
              <a:t> </a:t>
            </a:r>
            <a:r>
              <a:rPr lang="en-US" sz="1400" dirty="0" err="1" smtClean="0">
                <a:latin typeface="Consolas" panose="020B0609020204030204" pitchFamily="49" charset="0"/>
                <a:cs typeface="Consolas" panose="020B0609020204030204" pitchFamily="49" charset="0"/>
              </a:rPr>
              <a:t>const</a:t>
            </a:r>
            <a:r>
              <a:rPr lang="en-US" sz="1400" dirty="0" smtClean="0">
                <a:latin typeface="Consolas" panose="020B0609020204030204" pitchFamily="49" charset="0"/>
                <a:cs typeface="Consolas" panose="020B0609020204030204" pitchFamily="49" charset="0"/>
              </a:rPr>
              <a:t> capacity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for ( std::</a:t>
            </a:r>
            <a:r>
              <a:rPr lang="en-US" sz="1400" dirty="0" err="1" smtClean="0">
                <a:latin typeface="Consolas" panose="020B0609020204030204" pitchFamily="49" charset="0"/>
                <a:cs typeface="Consolas" panose="020B0609020204030204" pitchFamily="49" charset="0"/>
              </a:rPr>
              <a:t>size_t</a:t>
            </a:r>
            <a:r>
              <a:rPr lang="en-US" sz="1400" dirty="0" smtClean="0">
                <a:latin typeface="Consolas" panose="020B0609020204030204" pitchFamily="49" charset="0"/>
                <a:cs typeface="Consolas" panose="020B0609020204030204" pitchFamily="49" charset="0"/>
              </a:rPr>
              <a:t> k{0}; k &lt; capacity; ++k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if ( </a:t>
            </a:r>
            <a:r>
              <a:rPr lang="en-US" sz="1400" dirty="0" err="1" smtClean="0">
                <a:latin typeface="Consolas" panose="020B0609020204030204" pitchFamily="49" charset="0"/>
                <a:cs typeface="Consolas" panose="020B0609020204030204" pitchFamily="49" charset="0"/>
              </a:rPr>
              <a:t>a_list</a:t>
            </a:r>
            <a:r>
              <a:rPr lang="en-US" sz="1400" dirty="0" smtClean="0">
                <a:latin typeface="Consolas" panose="020B0609020204030204" pitchFamily="49" charset="0"/>
                <a:cs typeface="Consolas" panose="020B0609020204030204" pitchFamily="49" charset="0"/>
              </a:rPr>
              <a:t>[k].</a:t>
            </a:r>
            <a:r>
              <a:rPr lang="en-US" sz="1400" dirty="0" err="1" smtClean="0">
                <a:latin typeface="Consolas" panose="020B0609020204030204" pitchFamily="49" charset="0"/>
                <a:cs typeface="Consolas" panose="020B0609020204030204" pitchFamily="49" charset="0"/>
              </a:rPr>
              <a:t>next_index</a:t>
            </a:r>
            <a:r>
              <a:rPr lang="en-US" sz="1400" dirty="0" smtClean="0">
                <a:latin typeface="Consolas" panose="020B0609020204030204" pitchFamily="49" charset="0"/>
                <a:cs typeface="Consolas" panose="020B0609020204030204" pitchFamily="49" charset="0"/>
              </a:rPr>
              <a:t>_ == capacity + 1 )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return k;</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r>
              <a:rPr lang="en-US" sz="1400" dirty="0">
                <a:latin typeface="Consolas" panose="020B0609020204030204" pitchFamily="49" charset="0"/>
                <a:cs typeface="Consolas" panose="020B0609020204030204" pitchFamily="49" charset="0"/>
              </a:rPr>
              <a:t> </a:t>
            </a:r>
            <a:r>
              <a:rPr lang="en-US" sz="1400" dirty="0" smtClean="0">
                <a:latin typeface="Consolas" panose="020B0609020204030204" pitchFamily="49" charset="0"/>
                <a:cs typeface="Consolas" panose="020B0609020204030204" pitchFamily="49" charset="0"/>
              </a:rPr>
              <a:t>   }</a:t>
            </a:r>
          </a:p>
          <a:p>
            <a:pPr marL="800100" lvl="2" indent="0">
              <a:buNone/>
            </a:pPr>
            <a:endParaRPr lang="en-US" sz="1400" dirty="0">
              <a:latin typeface="Consolas" panose="020B0609020204030204" pitchFamily="49" charset="0"/>
              <a:cs typeface="Consolas" panose="020B0609020204030204" pitchFamily="49" charset="0"/>
            </a:endParaRPr>
          </a:p>
          <a:p>
            <a:pPr marL="800100" lvl="2" indent="0">
              <a:buNone/>
            </a:pPr>
            <a:r>
              <a:rPr lang="en-US" sz="1400" dirty="0" smtClean="0">
                <a:latin typeface="Consolas" panose="020B0609020204030204" pitchFamily="49" charset="0"/>
                <a:cs typeface="Consolas" panose="020B0609020204030204" pitchFamily="49" charset="0"/>
              </a:rPr>
              <a:t>    return capacity;  // Return 'capacity' to indicate no unused node found</a:t>
            </a:r>
          </a:p>
          <a:p>
            <a:pPr marL="800100" lvl="2" indent="0">
              <a:buNone/>
            </a:pPr>
            <a:r>
              <a:rPr lang="en-US" sz="1400" dirty="0">
                <a:latin typeface="Consolas" panose="020B0609020204030204" pitchFamily="49" charset="0"/>
                <a:cs typeface="Consolas" panose="020B0609020204030204" pitchFamily="49" charset="0"/>
              </a:rPr>
              <a:t>}</a:t>
            </a:r>
            <a:endParaRPr lang="en-CA" sz="1400" dirty="0" smtClean="0">
              <a:latin typeface="Consolas" panose="020B0609020204030204" pitchFamily="49" charset="0"/>
              <a:cs typeface="Consolas" panose="020B0609020204030204" pitchFamily="49" charset="0"/>
            </a:endParaRPr>
          </a:p>
        </p:txBody>
      </p:sp>
      <p:sp>
        <p:nvSpPr>
          <p:cNvPr id="12" name="Arc 11"/>
          <p:cNvSpPr/>
          <p:nvPr/>
        </p:nvSpPr>
        <p:spPr>
          <a:xfrm flipV="1">
            <a:off x="899592" y="5229200"/>
            <a:ext cx="6497514" cy="1101346"/>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flipV="1">
            <a:off x="7906335" y="5580447"/>
            <a:ext cx="449134" cy="3760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flipV="1">
            <a:off x="3555345" y="5580446"/>
            <a:ext cx="2024767" cy="404875"/>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Arc 14"/>
          <p:cNvSpPr/>
          <p:nvPr/>
        </p:nvSpPr>
        <p:spPr>
          <a:xfrm flipH="1" flipV="1">
            <a:off x="2267744" y="5373216"/>
            <a:ext cx="3816424" cy="78901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Arc 15"/>
          <p:cNvSpPr/>
          <p:nvPr/>
        </p:nvSpPr>
        <p:spPr>
          <a:xfrm flipH="1" flipV="1">
            <a:off x="3059832" y="5301208"/>
            <a:ext cx="5616624" cy="981737"/>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7" name="Table 16"/>
          <p:cNvGraphicFramePr>
            <a:graphicFrameLocks noGrp="1"/>
          </p:cNvGraphicFramePr>
          <p:nvPr>
            <p:extLst>
              <p:ext uri="{D42A27DB-BD31-4B8C-83A1-F6EECF244321}">
                <p14:modId xmlns:p14="http://schemas.microsoft.com/office/powerpoint/2010/main" val="1415615139"/>
              </p:ext>
            </p:extLst>
          </p:nvPr>
        </p:nvGraphicFramePr>
        <p:xfrm>
          <a:off x="102330" y="5229200"/>
          <a:ext cx="8939340" cy="548640"/>
        </p:xfrm>
        <a:graphic>
          <a:graphicData uri="http://schemas.openxmlformats.org/drawingml/2006/table">
            <a:tbl>
              <a:tblPr>
                <a:tableStyleId>{2D5ABB26-0587-4C30-8999-92F81FD0307C}</a:tableStyleId>
              </a:tblPr>
              <a:tblGrid>
                <a:gridCol w="446967">
                  <a:extLst>
                    <a:ext uri="{9D8B030D-6E8A-4147-A177-3AD203B41FA5}">
                      <a16:colId xmlns:a16="http://schemas.microsoft.com/office/drawing/2014/main" val="431665816"/>
                    </a:ext>
                  </a:extLst>
                </a:gridCol>
                <a:gridCol w="446967">
                  <a:extLst>
                    <a:ext uri="{9D8B030D-6E8A-4147-A177-3AD203B41FA5}">
                      <a16:colId xmlns:a16="http://schemas.microsoft.com/office/drawing/2014/main" val="1665411140"/>
                    </a:ext>
                  </a:extLst>
                </a:gridCol>
                <a:gridCol w="446967">
                  <a:extLst>
                    <a:ext uri="{9D8B030D-6E8A-4147-A177-3AD203B41FA5}">
                      <a16:colId xmlns:a16="http://schemas.microsoft.com/office/drawing/2014/main" val="2945787101"/>
                    </a:ext>
                  </a:extLst>
                </a:gridCol>
                <a:gridCol w="446967">
                  <a:extLst>
                    <a:ext uri="{9D8B030D-6E8A-4147-A177-3AD203B41FA5}">
                      <a16:colId xmlns:a16="http://schemas.microsoft.com/office/drawing/2014/main" val="1029967295"/>
                    </a:ext>
                  </a:extLst>
                </a:gridCol>
                <a:gridCol w="446967">
                  <a:extLst>
                    <a:ext uri="{9D8B030D-6E8A-4147-A177-3AD203B41FA5}">
                      <a16:colId xmlns:a16="http://schemas.microsoft.com/office/drawing/2014/main" val="1978734268"/>
                    </a:ext>
                  </a:extLst>
                </a:gridCol>
                <a:gridCol w="446967">
                  <a:extLst>
                    <a:ext uri="{9D8B030D-6E8A-4147-A177-3AD203B41FA5}">
                      <a16:colId xmlns:a16="http://schemas.microsoft.com/office/drawing/2014/main" val="3573710863"/>
                    </a:ext>
                  </a:extLst>
                </a:gridCol>
                <a:gridCol w="446967">
                  <a:extLst>
                    <a:ext uri="{9D8B030D-6E8A-4147-A177-3AD203B41FA5}">
                      <a16:colId xmlns:a16="http://schemas.microsoft.com/office/drawing/2014/main" val="2160468075"/>
                    </a:ext>
                  </a:extLst>
                </a:gridCol>
                <a:gridCol w="446967">
                  <a:extLst>
                    <a:ext uri="{9D8B030D-6E8A-4147-A177-3AD203B41FA5}">
                      <a16:colId xmlns:a16="http://schemas.microsoft.com/office/drawing/2014/main" val="3122445092"/>
                    </a:ext>
                  </a:extLst>
                </a:gridCol>
                <a:gridCol w="446967">
                  <a:extLst>
                    <a:ext uri="{9D8B030D-6E8A-4147-A177-3AD203B41FA5}">
                      <a16:colId xmlns:a16="http://schemas.microsoft.com/office/drawing/2014/main" val="3655865107"/>
                    </a:ext>
                  </a:extLst>
                </a:gridCol>
                <a:gridCol w="446967">
                  <a:extLst>
                    <a:ext uri="{9D8B030D-6E8A-4147-A177-3AD203B41FA5}">
                      <a16:colId xmlns:a16="http://schemas.microsoft.com/office/drawing/2014/main" val="2013322064"/>
                    </a:ext>
                  </a:extLst>
                </a:gridCol>
                <a:gridCol w="446967">
                  <a:extLst>
                    <a:ext uri="{9D8B030D-6E8A-4147-A177-3AD203B41FA5}">
                      <a16:colId xmlns:a16="http://schemas.microsoft.com/office/drawing/2014/main" val="1230019864"/>
                    </a:ext>
                  </a:extLst>
                </a:gridCol>
                <a:gridCol w="446967">
                  <a:extLst>
                    <a:ext uri="{9D8B030D-6E8A-4147-A177-3AD203B41FA5}">
                      <a16:colId xmlns:a16="http://schemas.microsoft.com/office/drawing/2014/main" val="2528059294"/>
                    </a:ext>
                  </a:extLst>
                </a:gridCol>
                <a:gridCol w="446967">
                  <a:extLst>
                    <a:ext uri="{9D8B030D-6E8A-4147-A177-3AD203B41FA5}">
                      <a16:colId xmlns:a16="http://schemas.microsoft.com/office/drawing/2014/main" val="3910666977"/>
                    </a:ext>
                  </a:extLst>
                </a:gridCol>
                <a:gridCol w="446967">
                  <a:extLst>
                    <a:ext uri="{9D8B030D-6E8A-4147-A177-3AD203B41FA5}">
                      <a16:colId xmlns:a16="http://schemas.microsoft.com/office/drawing/2014/main" val="3619046235"/>
                    </a:ext>
                  </a:extLst>
                </a:gridCol>
                <a:gridCol w="446967">
                  <a:extLst>
                    <a:ext uri="{9D8B030D-6E8A-4147-A177-3AD203B41FA5}">
                      <a16:colId xmlns:a16="http://schemas.microsoft.com/office/drawing/2014/main" val="3735105276"/>
                    </a:ext>
                  </a:extLst>
                </a:gridCol>
                <a:gridCol w="446967">
                  <a:extLst>
                    <a:ext uri="{9D8B030D-6E8A-4147-A177-3AD203B41FA5}">
                      <a16:colId xmlns:a16="http://schemas.microsoft.com/office/drawing/2014/main" val="3575803355"/>
                    </a:ext>
                  </a:extLst>
                </a:gridCol>
                <a:gridCol w="446967">
                  <a:extLst>
                    <a:ext uri="{9D8B030D-6E8A-4147-A177-3AD203B41FA5}">
                      <a16:colId xmlns:a16="http://schemas.microsoft.com/office/drawing/2014/main" val="3129029498"/>
                    </a:ext>
                  </a:extLst>
                </a:gridCol>
                <a:gridCol w="446967">
                  <a:extLst>
                    <a:ext uri="{9D8B030D-6E8A-4147-A177-3AD203B41FA5}">
                      <a16:colId xmlns:a16="http://schemas.microsoft.com/office/drawing/2014/main" val="3041291936"/>
                    </a:ext>
                  </a:extLst>
                </a:gridCol>
                <a:gridCol w="446967">
                  <a:extLst>
                    <a:ext uri="{9D8B030D-6E8A-4147-A177-3AD203B41FA5}">
                      <a16:colId xmlns:a16="http://schemas.microsoft.com/office/drawing/2014/main" val="3791823755"/>
                    </a:ext>
                  </a:extLst>
                </a:gridCol>
                <a:gridCol w="446967">
                  <a:extLst>
                    <a:ext uri="{9D8B030D-6E8A-4147-A177-3AD203B41FA5}">
                      <a16:colId xmlns:a16="http://schemas.microsoft.com/office/drawing/2014/main" val="3828034168"/>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141744">
                <a:tc>
                  <a:txBody>
                    <a:bodyPr/>
                    <a:lstStyle/>
                    <a:p>
                      <a:pPr algn="ctr"/>
                      <a:r>
                        <a:rPr lang="en-US" sz="1600" dirty="0" smtClean="0">
                          <a:solidFill>
                            <a:schemeClr val="tx1"/>
                          </a:solidFill>
                          <a:latin typeface="Consolas" panose="020B0609020204030204" pitchFamily="49" charset="0"/>
                        </a:rPr>
                        <a:t>3.2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4.5</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7.6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3</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
        <p:nvSpPr>
          <p:cNvPr id="4" name="TextBox 3"/>
          <p:cNvSpPr txBox="1"/>
          <p:nvPr/>
        </p:nvSpPr>
        <p:spPr>
          <a:xfrm>
            <a:off x="5724128" y="4498095"/>
            <a:ext cx="3096344" cy="646331"/>
          </a:xfrm>
          <a:prstGeom prst="rect">
            <a:avLst/>
          </a:prstGeom>
          <a:noFill/>
        </p:spPr>
        <p:txBody>
          <a:bodyPr wrap="square" rtlCol="0">
            <a:spAutoFit/>
          </a:bodyPr>
          <a:lstStyle/>
          <a:p>
            <a:r>
              <a:rPr lang="en-US" dirty="0" smtClean="0">
                <a:solidFill>
                  <a:srgbClr val="0070C0"/>
                </a:solidFill>
                <a:latin typeface="Georgia" panose="02040502050405020303" pitchFamily="18" charset="0"/>
              </a:rPr>
              <a:t>On this array, this function returns the value </a:t>
            </a:r>
            <a:r>
              <a:rPr lang="en-US" dirty="0" smtClean="0">
                <a:solidFill>
                  <a:srgbClr val="0070C0"/>
                </a:solidFill>
                <a:latin typeface="Consolas" panose="020B0609020204030204" pitchFamily="49" charset="0"/>
              </a:rPr>
              <a:t>2</a:t>
            </a:r>
            <a:r>
              <a:rPr lang="en-US" dirty="0" smtClean="0">
                <a:solidFill>
                  <a:srgbClr val="0070C0"/>
                </a:solidFill>
                <a:latin typeface="Georgia" panose="02040502050405020303" pitchFamily="18" charset="0"/>
              </a:rPr>
              <a:t> </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92669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Appending a new node</a:t>
            </a:r>
            <a:endParaRPr lang="en-CA" dirty="0"/>
          </a:p>
        </p:txBody>
      </p:sp>
      <p:sp>
        <p:nvSpPr>
          <p:cNvPr id="3" name="Content Placeholder 2"/>
          <p:cNvSpPr>
            <a:spLocks noGrp="1"/>
          </p:cNvSpPr>
          <p:nvPr>
            <p:ph idx="1"/>
          </p:nvPr>
        </p:nvSpPr>
        <p:spPr>
          <a:xfrm>
            <a:off x="457200" y="1600200"/>
            <a:ext cx="8075240" cy="4525963"/>
          </a:xfrm>
        </p:spPr>
        <p:txBody>
          <a:bodyPr/>
          <a:lstStyle/>
          <a:p>
            <a:r>
              <a:rPr lang="en-CA" dirty="0" smtClean="0"/>
              <a:t>We could write a function to append a value:</a:t>
            </a:r>
          </a:p>
          <a:p>
            <a:pPr lvl="1"/>
            <a:r>
              <a:rPr lang="en-US" dirty="0" smtClean="0"/>
              <a:t>Find a unused entry</a:t>
            </a:r>
          </a:p>
          <a:p>
            <a:pPr lvl="1"/>
            <a:r>
              <a:rPr lang="en-US" dirty="0" smtClean="0"/>
              <a:t>Find the last entry in the list</a:t>
            </a:r>
          </a:p>
          <a:p>
            <a:pPr lvl="1"/>
            <a:r>
              <a:rPr lang="en-US" dirty="0" smtClean="0"/>
              <a:t>Update the last entry and the unused entry</a:t>
            </a:r>
            <a:endParaRPr lang="en-CA" dirty="0" smtClean="0"/>
          </a:p>
        </p:txBody>
      </p:sp>
    </p:spTree>
    <p:extLst>
      <p:ext uri="{BB962C8B-B14F-4D97-AF65-F5344CB8AC3E}">
        <p14:creationId xmlns:p14="http://schemas.microsoft.com/office/powerpoint/2010/main" val="2447902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Appending a new node</a:t>
            </a:r>
            <a:endParaRPr lang="en-CA" dirty="0"/>
          </a:p>
        </p:txBody>
      </p:sp>
      <p:sp>
        <p:nvSpPr>
          <p:cNvPr id="3" name="Content Placeholder 2"/>
          <p:cNvSpPr>
            <a:spLocks noGrp="1"/>
          </p:cNvSpPr>
          <p:nvPr>
            <p:ph idx="1"/>
          </p:nvPr>
        </p:nvSpPr>
        <p:spPr>
          <a:xfrm>
            <a:off x="457200" y="1124744"/>
            <a:ext cx="8075240" cy="4525963"/>
          </a:xfrm>
        </p:spPr>
        <p:txBody>
          <a:bodyPr>
            <a:normAutofit/>
          </a:bodyPr>
          <a:lstStyle/>
          <a:p>
            <a:pPr marL="800100" lvl="2" indent="0">
              <a:buNone/>
            </a:pPr>
            <a:r>
              <a:rPr lang="en-US" sz="1200" dirty="0" smtClean="0">
                <a:latin typeface="Consolas" panose="020B0609020204030204" pitchFamily="49" charset="0"/>
                <a:cs typeface="Consolas" panose="020B0609020204030204" pitchFamily="49" charset="0"/>
              </a:rPr>
              <a:t>bool </a:t>
            </a:r>
            <a:r>
              <a:rPr lang="en-US" sz="1200" dirty="0" err="1" smtClean="0">
                <a:latin typeface="Consolas" panose="020B0609020204030204" pitchFamily="49" charset="0"/>
                <a:cs typeface="Consolas" panose="020B0609020204030204" pitchFamily="49" charset="0"/>
              </a:rPr>
              <a:t>push_back</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Index_node</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a_list</a:t>
            </a:r>
            <a:r>
              <a:rPr lang="en-US" sz="1200" dirty="0" smtClean="0">
                <a:latin typeface="Consolas" panose="020B0609020204030204" pitchFamily="49" charset="0"/>
                <a:cs typeface="Consolas" panose="020B0609020204030204" pitchFamily="49" charset="0"/>
              </a:rPr>
              <a:t>[], std::</a:t>
            </a:r>
            <a:r>
              <a:rPr lang="en-US" sz="1200" dirty="0" err="1" smtClean="0">
                <a:latin typeface="Consolas" panose="020B0609020204030204" pitchFamily="49" charset="0"/>
                <a:cs typeface="Consolas" panose="020B0609020204030204" pitchFamily="49" charset="0"/>
              </a:rPr>
              <a:t>size_t</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const</a:t>
            </a:r>
            <a:r>
              <a:rPr lang="en-US" sz="1200" dirty="0" smtClean="0">
                <a:latin typeface="Consolas" panose="020B0609020204030204" pitchFamily="49" charset="0"/>
                <a:cs typeface="Consolas" panose="020B0609020204030204" pitchFamily="49" charset="0"/>
              </a:rPr>
              <a:t> capacity,</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double </a:t>
            </a:r>
            <a:r>
              <a:rPr lang="en-US" sz="1200" dirty="0" err="1" smtClean="0">
                <a:latin typeface="Consolas" panose="020B0609020204030204" pitchFamily="49" charset="0"/>
                <a:cs typeface="Consolas" panose="020B0609020204030204" pitchFamily="49" charset="0"/>
              </a:rPr>
              <a:t>const</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new_value</a:t>
            </a:r>
            <a:r>
              <a:rPr lang="en-US" sz="1200" dirty="0" smtClean="0">
                <a:latin typeface="Consolas" panose="020B0609020204030204" pitchFamily="49" charset="0"/>
                <a:cs typeface="Consolas" panose="020B0609020204030204" pitchFamily="49" charset="0"/>
              </a:rPr>
              <a:t> )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std::</a:t>
            </a:r>
            <a:r>
              <a:rPr lang="en-US" sz="1200" dirty="0" err="1" smtClean="0">
                <a:latin typeface="Consolas" panose="020B0609020204030204" pitchFamily="49" charset="0"/>
                <a:cs typeface="Consolas" panose="020B0609020204030204" pitchFamily="49" charset="0"/>
              </a:rPr>
              <a:t>size_t</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new_index</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find_unused_node</a:t>
            </a:r>
            <a:r>
              <a:rPr lang="en-US" sz="1200" dirty="0" smtClean="0">
                <a:latin typeface="Consolas" panose="020B0609020204030204" pitchFamily="49" charset="0"/>
                <a:cs typeface="Consolas" panose="020B0609020204030204" pitchFamily="49" charset="0"/>
              </a:rPr>
              <a:t>( </a:t>
            </a:r>
            <a:r>
              <a:rPr lang="en-US" sz="1200" dirty="0" err="1" smtClean="0">
                <a:latin typeface="Consolas" panose="020B0609020204030204" pitchFamily="49" charset="0"/>
                <a:cs typeface="Consolas" panose="020B0609020204030204" pitchFamily="49" charset="0"/>
              </a:rPr>
              <a:t>a_list</a:t>
            </a:r>
            <a:r>
              <a:rPr lang="en-US" sz="1200" dirty="0" smtClean="0">
                <a:latin typeface="Consolas" panose="020B0609020204030204" pitchFamily="49" charset="0"/>
                <a:cs typeface="Consolas" panose="020B0609020204030204" pitchFamily="49" charset="0"/>
              </a:rPr>
              <a:t>, capacity )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if ( </a:t>
            </a:r>
            <a:r>
              <a:rPr lang="en-US" sz="1200" dirty="0" err="1" smtClean="0">
                <a:latin typeface="Consolas" panose="020B0609020204030204" pitchFamily="49" charset="0"/>
                <a:cs typeface="Consolas" panose="020B0609020204030204" pitchFamily="49" charset="0"/>
              </a:rPr>
              <a:t>new_index</a:t>
            </a:r>
            <a:r>
              <a:rPr lang="en-US" sz="1200" dirty="0" smtClean="0">
                <a:latin typeface="Consolas" panose="020B0609020204030204" pitchFamily="49" charset="0"/>
                <a:cs typeface="Consolas" panose="020B0609020204030204" pitchFamily="49" charset="0"/>
              </a:rPr>
              <a:t> == capacity )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return false;  // We could not append the new value</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p>
          <a:p>
            <a:pPr marL="800100" lvl="2" indent="0">
              <a:buNone/>
            </a:pPr>
            <a:r>
              <a:rPr lang="en-US" sz="1200" dirty="0" smtClean="0">
                <a:latin typeface="Consolas" panose="020B0609020204030204" pitchFamily="49" charset="0"/>
                <a:cs typeface="Consolas" panose="020B0609020204030204" pitchFamily="49" charset="0"/>
              </a:rPr>
              <a:t> </a:t>
            </a: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a_list</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new_index</a:t>
            </a:r>
            <a:r>
              <a:rPr lang="en-US" sz="1200" dirty="0" smtClean="0">
                <a:latin typeface="Consolas" panose="020B0609020204030204" pitchFamily="49" charset="0"/>
                <a:cs typeface="Consolas" panose="020B0609020204030204" pitchFamily="49" charset="0"/>
              </a:rPr>
              <a:t>].value_ </a:t>
            </a: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new_value</a:t>
            </a:r>
            <a:r>
              <a:rPr lang="en-US" sz="1200" dirty="0">
                <a:latin typeface="Consolas" panose="020B0609020204030204" pitchFamily="49" charset="0"/>
                <a:cs typeface="Consolas" panose="020B0609020204030204" pitchFamily="49" charset="0"/>
              </a:rPr>
              <a:t>;</a:t>
            </a:r>
          </a:p>
          <a:p>
            <a:pPr marL="800100" lvl="2" indent="0">
              <a:buNone/>
            </a:pPr>
            <a:r>
              <a:rPr lang="en-US" sz="1200" dirty="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a_list</a:t>
            </a:r>
            <a:r>
              <a:rPr lang="en-US" sz="1200" dirty="0">
                <a:latin typeface="Consolas" panose="020B0609020204030204" pitchFamily="49" charset="0"/>
                <a:cs typeface="Consolas" panose="020B0609020204030204" pitchFamily="49" charset="0"/>
              </a:rPr>
              <a:t>[</a:t>
            </a:r>
            <a:r>
              <a:rPr lang="en-US" sz="1200" dirty="0" err="1">
                <a:latin typeface="Consolas" panose="020B0609020204030204" pitchFamily="49" charset="0"/>
                <a:cs typeface="Consolas" panose="020B0609020204030204" pitchFamily="49" charset="0"/>
              </a:rPr>
              <a:t>new_index</a:t>
            </a:r>
            <a:r>
              <a:rPr lang="en-US" sz="1200" dirty="0" smtClean="0">
                <a:latin typeface="Consolas" panose="020B0609020204030204" pitchFamily="49" charset="0"/>
                <a:cs typeface="Consolas" panose="020B0609020204030204" pitchFamily="49" charset="0"/>
              </a:rPr>
              <a:t>].</a:t>
            </a:r>
            <a:r>
              <a:rPr lang="en-US" sz="1200" dirty="0" err="1" smtClean="0">
                <a:latin typeface="Consolas" panose="020B0609020204030204" pitchFamily="49" charset="0"/>
                <a:cs typeface="Consolas" panose="020B0609020204030204" pitchFamily="49" charset="0"/>
              </a:rPr>
              <a:t>next_index</a:t>
            </a:r>
            <a:r>
              <a:rPr lang="en-US" sz="1200" dirty="0" smtClean="0">
                <a:latin typeface="Consolas" panose="020B0609020204030204" pitchFamily="49" charset="0"/>
                <a:cs typeface="Consolas" panose="020B0609020204030204" pitchFamily="49" charset="0"/>
              </a:rPr>
              <a:t>_ </a:t>
            </a:r>
            <a:r>
              <a:rPr lang="en-US" sz="1200" dirty="0">
                <a:latin typeface="Consolas" panose="020B0609020204030204" pitchFamily="49" charset="0"/>
                <a:cs typeface="Consolas" panose="020B0609020204030204" pitchFamily="49" charset="0"/>
              </a:rPr>
              <a:t>= capacity</a:t>
            </a:r>
            <a:r>
              <a:rPr lang="en-US" sz="1200" dirty="0" smtClean="0">
                <a:latin typeface="Consolas" panose="020B0609020204030204" pitchFamily="49" charset="0"/>
                <a:cs typeface="Consolas" panose="020B0609020204030204" pitchFamily="49" charset="0"/>
              </a:rPr>
              <a: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std::</a:t>
            </a:r>
            <a:r>
              <a:rPr lang="en-US" sz="1200" dirty="0" err="1" smtClean="0">
                <a:latin typeface="Consolas" panose="020B0609020204030204" pitchFamily="49" charset="0"/>
                <a:cs typeface="Consolas" panose="020B0609020204030204" pitchFamily="49" charset="0"/>
              </a:rPr>
              <a:t>size_t</a:t>
            </a:r>
            <a:r>
              <a:rPr lang="en-US" sz="1200" dirty="0" smtClean="0">
                <a:latin typeface="Consolas" panose="020B0609020204030204" pitchFamily="49" charset="0"/>
                <a:cs typeface="Consolas" panose="020B0609020204030204" pitchFamily="49" charset="0"/>
              </a:rPr>
              <a:t> last{0}; // Assume the first entry is at index 0...</a:t>
            </a:r>
          </a:p>
          <a:p>
            <a:pPr marL="800100" lvl="2" indent="0">
              <a:buNone/>
            </a:pPr>
            <a:endParaRPr lang="en-US" sz="1200" dirty="0" smtClean="0">
              <a:latin typeface="Consolas" panose="020B0609020204030204" pitchFamily="49" charset="0"/>
              <a:cs typeface="Consolas" panose="020B0609020204030204" pitchFamily="49" charset="0"/>
            </a:endParaRP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while ( </a:t>
            </a:r>
            <a:r>
              <a:rPr lang="en-US" sz="1200" dirty="0" err="1">
                <a:latin typeface="Consolas" panose="020B0609020204030204" pitchFamily="49" charset="0"/>
                <a:cs typeface="Consolas" panose="020B0609020204030204" pitchFamily="49" charset="0"/>
              </a:rPr>
              <a:t>a_list</a:t>
            </a:r>
            <a:r>
              <a:rPr lang="en-US" sz="1200" dirty="0">
                <a:latin typeface="Consolas" panose="020B0609020204030204" pitchFamily="49" charset="0"/>
                <a:cs typeface="Consolas" panose="020B0609020204030204" pitchFamily="49" charset="0"/>
              </a:rPr>
              <a:t>[last].</a:t>
            </a:r>
            <a:r>
              <a:rPr lang="en-US" sz="1200" dirty="0" err="1" smtClean="0">
                <a:latin typeface="Consolas" panose="020B0609020204030204" pitchFamily="49" charset="0"/>
                <a:cs typeface="Consolas" panose="020B0609020204030204" pitchFamily="49" charset="0"/>
              </a:rPr>
              <a:t>next_index</a:t>
            </a:r>
            <a:r>
              <a:rPr lang="en-US" sz="1200" dirty="0" smtClean="0">
                <a:latin typeface="Consolas" panose="020B0609020204030204" pitchFamily="49" charset="0"/>
                <a:cs typeface="Consolas" panose="020B0609020204030204" pitchFamily="49" charset="0"/>
              </a:rPr>
              <a:t>_ != capacity ) {</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last = </a:t>
            </a:r>
            <a:r>
              <a:rPr lang="en-US" sz="1200" dirty="0" err="1">
                <a:latin typeface="Consolas" panose="020B0609020204030204" pitchFamily="49" charset="0"/>
                <a:cs typeface="Consolas" panose="020B0609020204030204" pitchFamily="49" charset="0"/>
              </a:rPr>
              <a:t>a_list</a:t>
            </a:r>
            <a:r>
              <a:rPr lang="en-US" sz="1200" dirty="0">
                <a:latin typeface="Consolas" panose="020B0609020204030204" pitchFamily="49" charset="0"/>
                <a:cs typeface="Consolas" panose="020B0609020204030204" pitchFamily="49" charset="0"/>
              </a:rPr>
              <a:t>[last].</a:t>
            </a:r>
            <a:r>
              <a:rPr lang="en-US" sz="1200" dirty="0" err="1" smtClean="0">
                <a:latin typeface="Consolas" panose="020B0609020204030204" pitchFamily="49" charset="0"/>
                <a:cs typeface="Consolas" panose="020B0609020204030204" pitchFamily="49" charset="0"/>
              </a:rPr>
              <a:t>next_index</a:t>
            </a:r>
            <a:r>
              <a:rPr lang="en-US" sz="1200" dirty="0" smtClean="0">
                <a:latin typeface="Consolas" panose="020B0609020204030204" pitchFamily="49" charset="0"/>
                <a:cs typeface="Consolas" panose="020B0609020204030204" pitchFamily="49" charset="0"/>
              </a:rPr>
              <a:t>_;</a:t>
            </a:r>
          </a:p>
          <a:p>
            <a:pPr marL="800100" lvl="2"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a:t>
            </a:r>
            <a:r>
              <a:rPr lang="en-US" sz="1200" dirty="0" err="1">
                <a:latin typeface="Consolas" panose="020B0609020204030204" pitchFamily="49" charset="0"/>
                <a:cs typeface="Consolas" panose="020B0609020204030204" pitchFamily="49" charset="0"/>
              </a:rPr>
              <a:t>a_list</a:t>
            </a:r>
            <a:r>
              <a:rPr lang="en-US" sz="1200" dirty="0">
                <a:latin typeface="Consolas" panose="020B0609020204030204" pitchFamily="49" charset="0"/>
                <a:cs typeface="Consolas" panose="020B0609020204030204" pitchFamily="49" charset="0"/>
              </a:rPr>
              <a:t>[last].</a:t>
            </a:r>
            <a:r>
              <a:rPr lang="en-US" sz="1200" dirty="0" err="1" smtClean="0">
                <a:latin typeface="Consolas" panose="020B0609020204030204" pitchFamily="49" charset="0"/>
                <a:cs typeface="Consolas" panose="020B0609020204030204" pitchFamily="49" charset="0"/>
              </a:rPr>
              <a:t>next_index</a:t>
            </a:r>
            <a:r>
              <a:rPr lang="en-US" sz="1200" dirty="0" smtClean="0">
                <a:latin typeface="Consolas" panose="020B0609020204030204" pitchFamily="49" charset="0"/>
                <a:cs typeface="Consolas" panose="020B0609020204030204" pitchFamily="49" charset="0"/>
              </a:rPr>
              <a:t>_ = </a:t>
            </a:r>
            <a:r>
              <a:rPr lang="en-US" sz="1200" dirty="0" err="1" smtClean="0">
                <a:latin typeface="Consolas" panose="020B0609020204030204" pitchFamily="49" charset="0"/>
                <a:cs typeface="Consolas" panose="020B0609020204030204" pitchFamily="49" charset="0"/>
              </a:rPr>
              <a:t>new_index</a:t>
            </a:r>
            <a:r>
              <a:rPr lang="en-US" sz="1200" dirty="0" smtClean="0">
                <a:latin typeface="Consolas" panose="020B0609020204030204" pitchFamily="49" charset="0"/>
                <a:cs typeface="Consolas" panose="020B0609020204030204" pitchFamily="49" charset="0"/>
              </a:rPr>
              <a:t>;</a:t>
            </a:r>
          </a:p>
          <a:p>
            <a:pPr marL="800100" lvl="2" indent="0">
              <a:buNone/>
            </a:pPr>
            <a:endParaRPr lang="en-US" sz="1200" dirty="0">
              <a:latin typeface="Consolas" panose="020B0609020204030204" pitchFamily="49" charset="0"/>
              <a:cs typeface="Consolas" panose="020B0609020204030204" pitchFamily="49" charset="0"/>
            </a:endParaRPr>
          </a:p>
          <a:p>
            <a:pPr marL="800100" lvl="2" indent="0">
              <a:buNone/>
            </a:pPr>
            <a:r>
              <a:rPr lang="en-US" sz="1200" dirty="0" smtClean="0">
                <a:latin typeface="Consolas" panose="020B0609020204030204" pitchFamily="49" charset="0"/>
                <a:cs typeface="Consolas" panose="020B0609020204030204" pitchFamily="49" charset="0"/>
              </a:rPr>
              <a:t>    return true;</a:t>
            </a:r>
          </a:p>
          <a:p>
            <a:pPr marL="800100" lvl="2" indent="0">
              <a:buNone/>
            </a:pPr>
            <a:r>
              <a:rPr lang="en-US"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p:txBody>
      </p:sp>
      <p:sp>
        <p:nvSpPr>
          <p:cNvPr id="10" name="Arc 9"/>
          <p:cNvSpPr/>
          <p:nvPr/>
        </p:nvSpPr>
        <p:spPr>
          <a:xfrm flipV="1">
            <a:off x="899592" y="5568014"/>
            <a:ext cx="6497514" cy="1101346"/>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flipV="1">
            <a:off x="7906335" y="5919261"/>
            <a:ext cx="449134" cy="3760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Arc 11"/>
          <p:cNvSpPr/>
          <p:nvPr/>
        </p:nvSpPr>
        <p:spPr>
          <a:xfrm flipV="1">
            <a:off x="3555345" y="5919260"/>
            <a:ext cx="2024767" cy="404875"/>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3" name="Arc 12"/>
          <p:cNvSpPr/>
          <p:nvPr/>
        </p:nvSpPr>
        <p:spPr>
          <a:xfrm flipH="1" flipV="1">
            <a:off x="2267744" y="5712030"/>
            <a:ext cx="3816424" cy="78901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flipH="1" flipV="1">
            <a:off x="3059832" y="5640022"/>
            <a:ext cx="5616624" cy="981737"/>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5" name="Table 14"/>
          <p:cNvGraphicFramePr>
            <a:graphicFrameLocks noGrp="1"/>
          </p:cNvGraphicFramePr>
          <p:nvPr>
            <p:extLst>
              <p:ext uri="{D42A27DB-BD31-4B8C-83A1-F6EECF244321}">
                <p14:modId xmlns:p14="http://schemas.microsoft.com/office/powerpoint/2010/main" val="2385974979"/>
              </p:ext>
            </p:extLst>
          </p:nvPr>
        </p:nvGraphicFramePr>
        <p:xfrm>
          <a:off x="102330" y="5568014"/>
          <a:ext cx="8939340" cy="548640"/>
        </p:xfrm>
        <a:graphic>
          <a:graphicData uri="http://schemas.openxmlformats.org/drawingml/2006/table">
            <a:tbl>
              <a:tblPr>
                <a:tableStyleId>{2D5ABB26-0587-4C30-8999-92F81FD0307C}</a:tableStyleId>
              </a:tblPr>
              <a:tblGrid>
                <a:gridCol w="446967">
                  <a:extLst>
                    <a:ext uri="{9D8B030D-6E8A-4147-A177-3AD203B41FA5}">
                      <a16:colId xmlns:a16="http://schemas.microsoft.com/office/drawing/2014/main" val="431665816"/>
                    </a:ext>
                  </a:extLst>
                </a:gridCol>
                <a:gridCol w="446967">
                  <a:extLst>
                    <a:ext uri="{9D8B030D-6E8A-4147-A177-3AD203B41FA5}">
                      <a16:colId xmlns:a16="http://schemas.microsoft.com/office/drawing/2014/main" val="1665411140"/>
                    </a:ext>
                  </a:extLst>
                </a:gridCol>
                <a:gridCol w="446967">
                  <a:extLst>
                    <a:ext uri="{9D8B030D-6E8A-4147-A177-3AD203B41FA5}">
                      <a16:colId xmlns:a16="http://schemas.microsoft.com/office/drawing/2014/main" val="2945787101"/>
                    </a:ext>
                  </a:extLst>
                </a:gridCol>
                <a:gridCol w="446967">
                  <a:extLst>
                    <a:ext uri="{9D8B030D-6E8A-4147-A177-3AD203B41FA5}">
                      <a16:colId xmlns:a16="http://schemas.microsoft.com/office/drawing/2014/main" val="1029967295"/>
                    </a:ext>
                  </a:extLst>
                </a:gridCol>
                <a:gridCol w="446967">
                  <a:extLst>
                    <a:ext uri="{9D8B030D-6E8A-4147-A177-3AD203B41FA5}">
                      <a16:colId xmlns:a16="http://schemas.microsoft.com/office/drawing/2014/main" val="1978734268"/>
                    </a:ext>
                  </a:extLst>
                </a:gridCol>
                <a:gridCol w="446967">
                  <a:extLst>
                    <a:ext uri="{9D8B030D-6E8A-4147-A177-3AD203B41FA5}">
                      <a16:colId xmlns:a16="http://schemas.microsoft.com/office/drawing/2014/main" val="3573710863"/>
                    </a:ext>
                  </a:extLst>
                </a:gridCol>
                <a:gridCol w="446967">
                  <a:extLst>
                    <a:ext uri="{9D8B030D-6E8A-4147-A177-3AD203B41FA5}">
                      <a16:colId xmlns:a16="http://schemas.microsoft.com/office/drawing/2014/main" val="2160468075"/>
                    </a:ext>
                  </a:extLst>
                </a:gridCol>
                <a:gridCol w="446967">
                  <a:extLst>
                    <a:ext uri="{9D8B030D-6E8A-4147-A177-3AD203B41FA5}">
                      <a16:colId xmlns:a16="http://schemas.microsoft.com/office/drawing/2014/main" val="3122445092"/>
                    </a:ext>
                  </a:extLst>
                </a:gridCol>
                <a:gridCol w="446967">
                  <a:extLst>
                    <a:ext uri="{9D8B030D-6E8A-4147-A177-3AD203B41FA5}">
                      <a16:colId xmlns:a16="http://schemas.microsoft.com/office/drawing/2014/main" val="3655865107"/>
                    </a:ext>
                  </a:extLst>
                </a:gridCol>
                <a:gridCol w="446967">
                  <a:extLst>
                    <a:ext uri="{9D8B030D-6E8A-4147-A177-3AD203B41FA5}">
                      <a16:colId xmlns:a16="http://schemas.microsoft.com/office/drawing/2014/main" val="2013322064"/>
                    </a:ext>
                  </a:extLst>
                </a:gridCol>
                <a:gridCol w="446967">
                  <a:extLst>
                    <a:ext uri="{9D8B030D-6E8A-4147-A177-3AD203B41FA5}">
                      <a16:colId xmlns:a16="http://schemas.microsoft.com/office/drawing/2014/main" val="1230019864"/>
                    </a:ext>
                  </a:extLst>
                </a:gridCol>
                <a:gridCol w="446967">
                  <a:extLst>
                    <a:ext uri="{9D8B030D-6E8A-4147-A177-3AD203B41FA5}">
                      <a16:colId xmlns:a16="http://schemas.microsoft.com/office/drawing/2014/main" val="2528059294"/>
                    </a:ext>
                  </a:extLst>
                </a:gridCol>
                <a:gridCol w="446967">
                  <a:extLst>
                    <a:ext uri="{9D8B030D-6E8A-4147-A177-3AD203B41FA5}">
                      <a16:colId xmlns:a16="http://schemas.microsoft.com/office/drawing/2014/main" val="3910666977"/>
                    </a:ext>
                  </a:extLst>
                </a:gridCol>
                <a:gridCol w="446967">
                  <a:extLst>
                    <a:ext uri="{9D8B030D-6E8A-4147-A177-3AD203B41FA5}">
                      <a16:colId xmlns:a16="http://schemas.microsoft.com/office/drawing/2014/main" val="3619046235"/>
                    </a:ext>
                  </a:extLst>
                </a:gridCol>
                <a:gridCol w="446967">
                  <a:extLst>
                    <a:ext uri="{9D8B030D-6E8A-4147-A177-3AD203B41FA5}">
                      <a16:colId xmlns:a16="http://schemas.microsoft.com/office/drawing/2014/main" val="3735105276"/>
                    </a:ext>
                  </a:extLst>
                </a:gridCol>
                <a:gridCol w="446967">
                  <a:extLst>
                    <a:ext uri="{9D8B030D-6E8A-4147-A177-3AD203B41FA5}">
                      <a16:colId xmlns:a16="http://schemas.microsoft.com/office/drawing/2014/main" val="3575803355"/>
                    </a:ext>
                  </a:extLst>
                </a:gridCol>
                <a:gridCol w="446967">
                  <a:extLst>
                    <a:ext uri="{9D8B030D-6E8A-4147-A177-3AD203B41FA5}">
                      <a16:colId xmlns:a16="http://schemas.microsoft.com/office/drawing/2014/main" val="3129029498"/>
                    </a:ext>
                  </a:extLst>
                </a:gridCol>
                <a:gridCol w="446967">
                  <a:extLst>
                    <a:ext uri="{9D8B030D-6E8A-4147-A177-3AD203B41FA5}">
                      <a16:colId xmlns:a16="http://schemas.microsoft.com/office/drawing/2014/main" val="3041291936"/>
                    </a:ext>
                  </a:extLst>
                </a:gridCol>
                <a:gridCol w="446967">
                  <a:extLst>
                    <a:ext uri="{9D8B030D-6E8A-4147-A177-3AD203B41FA5}">
                      <a16:colId xmlns:a16="http://schemas.microsoft.com/office/drawing/2014/main" val="3791823755"/>
                    </a:ext>
                  </a:extLst>
                </a:gridCol>
                <a:gridCol w="446967">
                  <a:extLst>
                    <a:ext uri="{9D8B030D-6E8A-4147-A177-3AD203B41FA5}">
                      <a16:colId xmlns:a16="http://schemas.microsoft.com/office/drawing/2014/main" val="3828034168"/>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141744">
                <a:tc>
                  <a:txBody>
                    <a:bodyPr/>
                    <a:lstStyle/>
                    <a:p>
                      <a:pPr algn="ctr"/>
                      <a:r>
                        <a:rPr lang="en-US" sz="1600" dirty="0" smtClean="0">
                          <a:solidFill>
                            <a:schemeClr val="tx1"/>
                          </a:solidFill>
                          <a:latin typeface="Consolas" panose="020B0609020204030204" pitchFamily="49" charset="0"/>
                        </a:rPr>
                        <a:t>3.2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4.5</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7.6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3</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Tree>
    <p:extLst>
      <p:ext uri="{BB962C8B-B14F-4D97-AF65-F5344CB8AC3E}">
        <p14:creationId xmlns:p14="http://schemas.microsoft.com/office/powerpoint/2010/main" val="1082457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p:txBody>
          <a:bodyPr/>
          <a:lstStyle/>
          <a:p>
            <a:r>
              <a:rPr lang="en-CA" dirty="0" smtClean="0"/>
              <a:t>There are two weakness with this approach:</a:t>
            </a:r>
          </a:p>
          <a:p>
            <a:pPr lvl="1"/>
            <a:r>
              <a:rPr lang="en-US" dirty="0" smtClean="0"/>
              <a:t>There are only a finite number of entries</a:t>
            </a:r>
          </a:p>
          <a:p>
            <a:pPr lvl="1"/>
            <a:r>
              <a:rPr lang="en-US" dirty="0" smtClean="0"/>
              <a:t>The user has access to everything and can make mistakes…</a:t>
            </a:r>
          </a:p>
          <a:p>
            <a:pPr marL="1714500" lvl="4" indent="0">
              <a:buNone/>
            </a:pPr>
            <a:r>
              <a:rPr lang="en-US" sz="1300" dirty="0" smtClean="0">
                <a:latin typeface="Consolas" panose="020B0609020204030204" pitchFamily="49" charset="0"/>
                <a:cs typeface="Consolas" panose="020B0609020204030204" pitchFamily="49" charset="0"/>
              </a:rPr>
              <a:t>std::</a:t>
            </a:r>
            <a:r>
              <a:rPr lang="en-US" sz="1300" dirty="0" err="1" smtClean="0">
                <a:latin typeface="Consolas" panose="020B0609020204030204" pitchFamily="49" charset="0"/>
                <a:cs typeface="Consolas" panose="020B0609020204030204" pitchFamily="49" charset="0"/>
              </a:rPr>
              <a:t>size_t</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find_unused_node</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Index_node</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a_list</a:t>
            </a:r>
            <a:r>
              <a:rPr lang="en-US" sz="1300" dirty="0" smtClean="0">
                <a:latin typeface="Consolas" panose="020B0609020204030204" pitchFamily="49" charset="0"/>
                <a:cs typeface="Consolas" panose="020B0609020204030204" pitchFamily="49" charset="0"/>
              </a:rPr>
              <a:t>[],</a:t>
            </a:r>
          </a:p>
          <a:p>
            <a:pPr marL="1714500" lvl="4" indent="0">
              <a:buNone/>
            </a:pPr>
            <a:r>
              <a:rPr lang="en-US" sz="1300" dirty="0">
                <a:latin typeface="Consolas" panose="020B0609020204030204" pitchFamily="49" charset="0"/>
                <a:cs typeface="Consolas" panose="020B0609020204030204" pitchFamily="49" charset="0"/>
              </a:rPr>
              <a:t> </a:t>
            </a:r>
            <a:r>
              <a:rPr lang="en-US" sz="1300" dirty="0" smtClean="0">
                <a:latin typeface="Consolas" panose="020B0609020204030204" pitchFamily="49" charset="0"/>
                <a:cs typeface="Consolas" panose="020B0609020204030204" pitchFamily="49" charset="0"/>
              </a:rPr>
              <a:t>                             std::</a:t>
            </a:r>
            <a:r>
              <a:rPr lang="en-US" sz="1300" dirty="0" err="1" smtClean="0">
                <a:latin typeface="Consolas" panose="020B0609020204030204" pitchFamily="49" charset="0"/>
                <a:cs typeface="Consolas" panose="020B0609020204030204" pitchFamily="49" charset="0"/>
              </a:rPr>
              <a:t>size_t</a:t>
            </a:r>
            <a:r>
              <a:rPr lang="en-US" sz="1300" dirty="0" smtClean="0">
                <a:latin typeface="Consolas" panose="020B0609020204030204" pitchFamily="49" charset="0"/>
                <a:cs typeface="Consolas" panose="020B0609020204030204" pitchFamily="49" charset="0"/>
              </a:rPr>
              <a:t> </a:t>
            </a:r>
            <a:r>
              <a:rPr lang="en-US" sz="1300" dirty="0" err="1" smtClean="0">
                <a:latin typeface="Consolas" panose="020B0609020204030204" pitchFamily="49" charset="0"/>
                <a:cs typeface="Consolas" panose="020B0609020204030204" pitchFamily="49" charset="0"/>
              </a:rPr>
              <a:t>const</a:t>
            </a:r>
            <a:r>
              <a:rPr lang="en-US" sz="1300" dirty="0" smtClean="0">
                <a:latin typeface="Consolas" panose="020B0609020204030204" pitchFamily="49" charset="0"/>
                <a:cs typeface="Consolas" panose="020B0609020204030204" pitchFamily="49" charset="0"/>
              </a:rPr>
              <a:t> capacity ) {</a:t>
            </a:r>
          </a:p>
          <a:p>
            <a:pPr marL="1714500" lvl="4" indent="0">
              <a:buNone/>
            </a:pPr>
            <a:r>
              <a:rPr lang="en-US" sz="1300" dirty="0" smtClean="0">
                <a:latin typeface="Consolas" panose="020B0609020204030204" pitchFamily="49" charset="0"/>
                <a:cs typeface="Consolas" panose="020B0609020204030204" pitchFamily="49" charset="0"/>
              </a:rPr>
              <a:t>    for ( std::</a:t>
            </a:r>
            <a:r>
              <a:rPr lang="en-US" sz="1300" dirty="0" err="1" smtClean="0">
                <a:latin typeface="Consolas" panose="020B0609020204030204" pitchFamily="49" charset="0"/>
                <a:cs typeface="Consolas" panose="020B0609020204030204" pitchFamily="49" charset="0"/>
              </a:rPr>
              <a:t>size_t</a:t>
            </a:r>
            <a:r>
              <a:rPr lang="en-US" sz="1300" dirty="0" smtClean="0">
                <a:latin typeface="Consolas" panose="020B0609020204030204" pitchFamily="49" charset="0"/>
                <a:cs typeface="Consolas" panose="020B0609020204030204" pitchFamily="49" charset="0"/>
              </a:rPr>
              <a:t> k{0}; k &lt; capacity; ++k ) {</a:t>
            </a:r>
          </a:p>
          <a:p>
            <a:pPr marL="1714500" lvl="4" indent="0">
              <a:buNone/>
            </a:pPr>
            <a:r>
              <a:rPr lang="en-US" sz="1300" dirty="0" smtClean="0">
                <a:latin typeface="Consolas" panose="020B0609020204030204" pitchFamily="49" charset="0"/>
                <a:cs typeface="Consolas" panose="020B0609020204030204" pitchFamily="49" charset="0"/>
              </a:rPr>
              <a:t>        </a:t>
            </a:r>
            <a:r>
              <a:rPr lang="en-US" sz="1300" dirty="0">
                <a:latin typeface="Consolas" panose="020B0609020204030204" pitchFamily="49" charset="0"/>
                <a:cs typeface="Consolas" panose="020B0609020204030204" pitchFamily="49" charset="0"/>
              </a:rPr>
              <a:t>if ( </a:t>
            </a:r>
            <a:r>
              <a:rPr lang="en-US" sz="1300" dirty="0" err="1">
                <a:latin typeface="Consolas" panose="020B0609020204030204" pitchFamily="49" charset="0"/>
                <a:cs typeface="Consolas" panose="020B0609020204030204" pitchFamily="49" charset="0"/>
              </a:rPr>
              <a:t>a_list</a:t>
            </a:r>
            <a:r>
              <a:rPr lang="en-US" sz="1300" dirty="0">
                <a:latin typeface="Consolas" panose="020B0609020204030204" pitchFamily="49" charset="0"/>
                <a:cs typeface="Consolas" panose="020B0609020204030204" pitchFamily="49" charset="0"/>
              </a:rPr>
              <a:t>[k</a:t>
            </a:r>
            <a:r>
              <a:rPr lang="en-US" sz="1300" dirty="0" smtClean="0">
                <a:latin typeface="Consolas" panose="020B0609020204030204" pitchFamily="49" charset="0"/>
                <a:cs typeface="Consolas" panose="020B0609020204030204" pitchFamily="49" charset="0"/>
              </a:rPr>
              <a:t>].</a:t>
            </a:r>
            <a:r>
              <a:rPr lang="en-US" sz="1300" dirty="0" err="1" smtClean="0">
                <a:latin typeface="Consolas" panose="020B0609020204030204" pitchFamily="49" charset="0"/>
                <a:cs typeface="Consolas" panose="020B0609020204030204" pitchFamily="49" charset="0"/>
              </a:rPr>
              <a:t>next_index</a:t>
            </a:r>
            <a:r>
              <a:rPr lang="en-US" sz="1300" dirty="0" smtClean="0">
                <a:latin typeface="Consolas" panose="020B0609020204030204" pitchFamily="49" charset="0"/>
                <a:cs typeface="Consolas" panose="020B0609020204030204" pitchFamily="49" charset="0"/>
              </a:rPr>
              <a:t>_ = </a:t>
            </a:r>
            <a:r>
              <a:rPr lang="en-US" sz="1300" dirty="0">
                <a:latin typeface="Consolas" panose="020B0609020204030204" pitchFamily="49" charset="0"/>
                <a:cs typeface="Consolas" panose="020B0609020204030204" pitchFamily="49" charset="0"/>
              </a:rPr>
              <a:t>capacity + 1 ) {</a:t>
            </a:r>
          </a:p>
          <a:p>
            <a:pPr marL="1714500" lvl="4" indent="0">
              <a:buNone/>
            </a:pPr>
            <a:r>
              <a:rPr lang="en-US" sz="1300" dirty="0">
                <a:latin typeface="Consolas" panose="020B0609020204030204" pitchFamily="49" charset="0"/>
                <a:cs typeface="Consolas" panose="020B0609020204030204" pitchFamily="49" charset="0"/>
              </a:rPr>
              <a:t>            return k;</a:t>
            </a:r>
          </a:p>
          <a:p>
            <a:pPr marL="1714500" lvl="4" indent="0">
              <a:buNone/>
            </a:pPr>
            <a:r>
              <a:rPr lang="en-US" sz="1300" dirty="0">
                <a:latin typeface="Consolas" panose="020B0609020204030204" pitchFamily="49" charset="0"/>
                <a:cs typeface="Consolas" panose="020B0609020204030204" pitchFamily="49" charset="0"/>
              </a:rPr>
              <a:t>        }</a:t>
            </a:r>
          </a:p>
          <a:p>
            <a:pPr marL="1714500" lvl="4" indent="0">
              <a:buNone/>
            </a:pPr>
            <a:r>
              <a:rPr lang="en-US" sz="1300" dirty="0">
                <a:latin typeface="Consolas" panose="020B0609020204030204" pitchFamily="49" charset="0"/>
                <a:cs typeface="Consolas" panose="020B0609020204030204" pitchFamily="49" charset="0"/>
              </a:rPr>
              <a:t>    }</a:t>
            </a:r>
          </a:p>
          <a:p>
            <a:pPr marL="1714500" lvl="4" indent="0">
              <a:buNone/>
            </a:pPr>
            <a:endParaRPr lang="en-US" sz="1300" dirty="0">
              <a:latin typeface="Consolas" panose="020B0609020204030204" pitchFamily="49" charset="0"/>
              <a:cs typeface="Consolas" panose="020B0609020204030204" pitchFamily="49" charset="0"/>
            </a:endParaRPr>
          </a:p>
          <a:p>
            <a:pPr marL="1714500" lvl="4" indent="0">
              <a:buNone/>
            </a:pPr>
            <a:r>
              <a:rPr lang="en-US" sz="1300" dirty="0">
                <a:latin typeface="Consolas" panose="020B0609020204030204" pitchFamily="49" charset="0"/>
                <a:cs typeface="Consolas" panose="020B0609020204030204" pitchFamily="49" charset="0"/>
              </a:rPr>
              <a:t>    return capacity;</a:t>
            </a:r>
          </a:p>
          <a:p>
            <a:pPr marL="1714500" lvl="4" indent="0">
              <a:buNone/>
            </a:pPr>
            <a:r>
              <a:rPr lang="en-US" sz="1300" dirty="0">
                <a:latin typeface="Consolas" panose="020B0609020204030204" pitchFamily="49" charset="0"/>
                <a:cs typeface="Consolas" panose="020B0609020204030204" pitchFamily="49" charset="0"/>
              </a:rPr>
              <a:t>}</a:t>
            </a:r>
            <a:endParaRPr lang="en-CA" sz="1300" dirty="0">
              <a:latin typeface="Consolas" panose="020B0609020204030204" pitchFamily="49" charset="0"/>
              <a:cs typeface="Consolas" panose="020B0609020204030204" pitchFamily="49" charset="0"/>
            </a:endParaRPr>
          </a:p>
          <a:p>
            <a:endParaRPr lang="en-CA" dirty="0" smtClean="0">
              <a:cs typeface="Consolas" panose="020B0609020204030204" pitchFamily="49" charset="0"/>
            </a:endParaRPr>
          </a:p>
        </p:txBody>
      </p:sp>
      <p:sp>
        <p:nvSpPr>
          <p:cNvPr id="11" name="Rectangle 10"/>
          <p:cNvSpPr/>
          <p:nvPr/>
        </p:nvSpPr>
        <p:spPr>
          <a:xfrm>
            <a:off x="4654250" y="3952399"/>
            <a:ext cx="3960440" cy="923330"/>
          </a:xfrm>
          <a:prstGeom prst="rect">
            <a:avLst/>
          </a:prstGeom>
        </p:spPr>
        <p:txBody>
          <a:bodyPr wrap="square">
            <a:spAutoFit/>
          </a:bodyPr>
          <a:lstStyle/>
          <a:p>
            <a:r>
              <a:rPr lang="en-US" dirty="0" smtClean="0">
                <a:solidFill>
                  <a:srgbClr val="0070C0"/>
                </a:solidFill>
                <a:latin typeface="Georgia" panose="02040502050405020303" pitchFamily="18" charset="0"/>
              </a:rPr>
              <a:t>Anytime </a:t>
            </a:r>
            <a:r>
              <a:rPr lang="en-US" dirty="0">
                <a:solidFill>
                  <a:srgbClr val="0070C0"/>
                </a:solidFill>
                <a:latin typeface="Georgia" panose="02040502050405020303" pitchFamily="18" charset="0"/>
              </a:rPr>
              <a:t>anyone uses this </a:t>
            </a:r>
            <a:r>
              <a:rPr lang="en-US" dirty="0" smtClean="0">
                <a:solidFill>
                  <a:srgbClr val="0070C0"/>
                </a:solidFill>
                <a:latin typeface="Georgia" panose="02040502050405020303" pitchFamily="18" charset="0"/>
              </a:rPr>
              <a:t>class, that programmer could make trivial but serious mistakes…</a:t>
            </a:r>
            <a:endParaRPr lang="en-US" dirty="0">
              <a:solidFill>
                <a:srgbClr val="0070C0"/>
              </a:solidFill>
              <a:latin typeface="Georgia" panose="02040502050405020303" pitchFamily="18" charset="0"/>
            </a:endParaRPr>
          </a:p>
        </p:txBody>
      </p:sp>
      <p:sp>
        <p:nvSpPr>
          <p:cNvPr id="7" name="Arc 6"/>
          <p:cNvSpPr/>
          <p:nvPr/>
        </p:nvSpPr>
        <p:spPr>
          <a:xfrm flipV="1">
            <a:off x="7906335" y="5580447"/>
            <a:ext cx="449134" cy="3760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555345" y="5580446"/>
            <a:ext cx="2024767" cy="404875"/>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2267744" y="5373216"/>
            <a:ext cx="3816424" cy="78901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H="1" flipV="1">
            <a:off x="3059832" y="5301208"/>
            <a:ext cx="5616624" cy="981737"/>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12" name="Table 11"/>
          <p:cNvGraphicFramePr>
            <a:graphicFrameLocks noGrp="1"/>
          </p:cNvGraphicFramePr>
          <p:nvPr>
            <p:extLst>
              <p:ext uri="{D42A27DB-BD31-4B8C-83A1-F6EECF244321}">
                <p14:modId xmlns:p14="http://schemas.microsoft.com/office/powerpoint/2010/main" val="3610635428"/>
              </p:ext>
            </p:extLst>
          </p:nvPr>
        </p:nvGraphicFramePr>
        <p:xfrm>
          <a:off x="102330" y="5229200"/>
          <a:ext cx="8939340" cy="548640"/>
        </p:xfrm>
        <a:graphic>
          <a:graphicData uri="http://schemas.openxmlformats.org/drawingml/2006/table">
            <a:tbl>
              <a:tblPr>
                <a:tableStyleId>{2D5ABB26-0587-4C30-8999-92F81FD0307C}</a:tableStyleId>
              </a:tblPr>
              <a:tblGrid>
                <a:gridCol w="446967">
                  <a:extLst>
                    <a:ext uri="{9D8B030D-6E8A-4147-A177-3AD203B41FA5}">
                      <a16:colId xmlns:a16="http://schemas.microsoft.com/office/drawing/2014/main" val="431665816"/>
                    </a:ext>
                  </a:extLst>
                </a:gridCol>
                <a:gridCol w="446967">
                  <a:extLst>
                    <a:ext uri="{9D8B030D-6E8A-4147-A177-3AD203B41FA5}">
                      <a16:colId xmlns:a16="http://schemas.microsoft.com/office/drawing/2014/main" val="1665411140"/>
                    </a:ext>
                  </a:extLst>
                </a:gridCol>
                <a:gridCol w="446967">
                  <a:extLst>
                    <a:ext uri="{9D8B030D-6E8A-4147-A177-3AD203B41FA5}">
                      <a16:colId xmlns:a16="http://schemas.microsoft.com/office/drawing/2014/main" val="2945787101"/>
                    </a:ext>
                  </a:extLst>
                </a:gridCol>
                <a:gridCol w="446967">
                  <a:extLst>
                    <a:ext uri="{9D8B030D-6E8A-4147-A177-3AD203B41FA5}">
                      <a16:colId xmlns:a16="http://schemas.microsoft.com/office/drawing/2014/main" val="1029967295"/>
                    </a:ext>
                  </a:extLst>
                </a:gridCol>
                <a:gridCol w="446967">
                  <a:extLst>
                    <a:ext uri="{9D8B030D-6E8A-4147-A177-3AD203B41FA5}">
                      <a16:colId xmlns:a16="http://schemas.microsoft.com/office/drawing/2014/main" val="1978734268"/>
                    </a:ext>
                  </a:extLst>
                </a:gridCol>
                <a:gridCol w="446967">
                  <a:extLst>
                    <a:ext uri="{9D8B030D-6E8A-4147-A177-3AD203B41FA5}">
                      <a16:colId xmlns:a16="http://schemas.microsoft.com/office/drawing/2014/main" val="3573710863"/>
                    </a:ext>
                  </a:extLst>
                </a:gridCol>
                <a:gridCol w="446967">
                  <a:extLst>
                    <a:ext uri="{9D8B030D-6E8A-4147-A177-3AD203B41FA5}">
                      <a16:colId xmlns:a16="http://schemas.microsoft.com/office/drawing/2014/main" val="2160468075"/>
                    </a:ext>
                  </a:extLst>
                </a:gridCol>
                <a:gridCol w="446967">
                  <a:extLst>
                    <a:ext uri="{9D8B030D-6E8A-4147-A177-3AD203B41FA5}">
                      <a16:colId xmlns:a16="http://schemas.microsoft.com/office/drawing/2014/main" val="3122445092"/>
                    </a:ext>
                  </a:extLst>
                </a:gridCol>
                <a:gridCol w="446967">
                  <a:extLst>
                    <a:ext uri="{9D8B030D-6E8A-4147-A177-3AD203B41FA5}">
                      <a16:colId xmlns:a16="http://schemas.microsoft.com/office/drawing/2014/main" val="3655865107"/>
                    </a:ext>
                  </a:extLst>
                </a:gridCol>
                <a:gridCol w="446967">
                  <a:extLst>
                    <a:ext uri="{9D8B030D-6E8A-4147-A177-3AD203B41FA5}">
                      <a16:colId xmlns:a16="http://schemas.microsoft.com/office/drawing/2014/main" val="2013322064"/>
                    </a:ext>
                  </a:extLst>
                </a:gridCol>
                <a:gridCol w="446967">
                  <a:extLst>
                    <a:ext uri="{9D8B030D-6E8A-4147-A177-3AD203B41FA5}">
                      <a16:colId xmlns:a16="http://schemas.microsoft.com/office/drawing/2014/main" val="1230019864"/>
                    </a:ext>
                  </a:extLst>
                </a:gridCol>
                <a:gridCol w="446967">
                  <a:extLst>
                    <a:ext uri="{9D8B030D-6E8A-4147-A177-3AD203B41FA5}">
                      <a16:colId xmlns:a16="http://schemas.microsoft.com/office/drawing/2014/main" val="2528059294"/>
                    </a:ext>
                  </a:extLst>
                </a:gridCol>
                <a:gridCol w="446967">
                  <a:extLst>
                    <a:ext uri="{9D8B030D-6E8A-4147-A177-3AD203B41FA5}">
                      <a16:colId xmlns:a16="http://schemas.microsoft.com/office/drawing/2014/main" val="3910666977"/>
                    </a:ext>
                  </a:extLst>
                </a:gridCol>
                <a:gridCol w="446967">
                  <a:extLst>
                    <a:ext uri="{9D8B030D-6E8A-4147-A177-3AD203B41FA5}">
                      <a16:colId xmlns:a16="http://schemas.microsoft.com/office/drawing/2014/main" val="3619046235"/>
                    </a:ext>
                  </a:extLst>
                </a:gridCol>
                <a:gridCol w="446967">
                  <a:extLst>
                    <a:ext uri="{9D8B030D-6E8A-4147-A177-3AD203B41FA5}">
                      <a16:colId xmlns:a16="http://schemas.microsoft.com/office/drawing/2014/main" val="3735105276"/>
                    </a:ext>
                  </a:extLst>
                </a:gridCol>
                <a:gridCol w="446967">
                  <a:extLst>
                    <a:ext uri="{9D8B030D-6E8A-4147-A177-3AD203B41FA5}">
                      <a16:colId xmlns:a16="http://schemas.microsoft.com/office/drawing/2014/main" val="3575803355"/>
                    </a:ext>
                  </a:extLst>
                </a:gridCol>
                <a:gridCol w="446967">
                  <a:extLst>
                    <a:ext uri="{9D8B030D-6E8A-4147-A177-3AD203B41FA5}">
                      <a16:colId xmlns:a16="http://schemas.microsoft.com/office/drawing/2014/main" val="3129029498"/>
                    </a:ext>
                  </a:extLst>
                </a:gridCol>
                <a:gridCol w="446967">
                  <a:extLst>
                    <a:ext uri="{9D8B030D-6E8A-4147-A177-3AD203B41FA5}">
                      <a16:colId xmlns:a16="http://schemas.microsoft.com/office/drawing/2014/main" val="3041291936"/>
                    </a:ext>
                  </a:extLst>
                </a:gridCol>
                <a:gridCol w="446967">
                  <a:extLst>
                    <a:ext uri="{9D8B030D-6E8A-4147-A177-3AD203B41FA5}">
                      <a16:colId xmlns:a16="http://schemas.microsoft.com/office/drawing/2014/main" val="3791823755"/>
                    </a:ext>
                  </a:extLst>
                </a:gridCol>
                <a:gridCol w="446967">
                  <a:extLst>
                    <a:ext uri="{9D8B030D-6E8A-4147-A177-3AD203B41FA5}">
                      <a16:colId xmlns:a16="http://schemas.microsoft.com/office/drawing/2014/main" val="3828034168"/>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141744">
                <a:tc>
                  <a:txBody>
                    <a:bodyPr/>
                    <a:lstStyle/>
                    <a:p>
                      <a:pPr algn="ctr"/>
                      <a:r>
                        <a:rPr lang="en-US" sz="1600" dirty="0" smtClean="0">
                          <a:solidFill>
                            <a:schemeClr val="tx1"/>
                          </a:solidFill>
                          <a:latin typeface="Consolas" panose="020B0609020204030204" pitchFamily="49" charset="0"/>
                        </a:rPr>
                        <a:t>3.2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solidFill>
                            <a:srgbClr val="FF0000"/>
                          </a:solidFill>
                          <a:latin typeface="Consolas" panose="020B0609020204030204" pitchFamily="49" charset="0"/>
                        </a:rPr>
                        <a:t>11</a:t>
                      </a:r>
                      <a:endParaRPr lang="en-CA" sz="1600" b="1" dirty="0">
                        <a:solidFill>
                          <a:srgbClr val="FF0000"/>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4.5</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7.6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3</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Tree>
    <p:extLst>
      <p:ext uri="{BB962C8B-B14F-4D97-AF65-F5344CB8AC3E}">
        <p14:creationId xmlns:p14="http://schemas.microsoft.com/office/powerpoint/2010/main" val="2928165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p:txBody>
          <a:bodyPr/>
          <a:lstStyle/>
          <a:p>
            <a:r>
              <a:rPr lang="en-CA" dirty="0" smtClean="0"/>
              <a:t>The problem here is any user can access and modify any entry</a:t>
            </a:r>
          </a:p>
          <a:p>
            <a:pPr lvl="1"/>
            <a:r>
              <a:rPr lang="en-US" dirty="0" smtClean="0"/>
              <a:t>This means anytime anyone uses this data structure, there can be mistakes</a:t>
            </a:r>
          </a:p>
        </p:txBody>
      </p:sp>
      <p:sp>
        <p:nvSpPr>
          <p:cNvPr id="5" name="Arc 4"/>
          <p:cNvSpPr/>
          <p:nvPr/>
        </p:nvSpPr>
        <p:spPr>
          <a:xfrm flipV="1">
            <a:off x="7906335" y="5580447"/>
            <a:ext cx="449134" cy="376039"/>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Arc 5"/>
          <p:cNvSpPr/>
          <p:nvPr/>
        </p:nvSpPr>
        <p:spPr>
          <a:xfrm flipV="1">
            <a:off x="3555345" y="5580446"/>
            <a:ext cx="2024767" cy="404875"/>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H="1" flipV="1">
            <a:off x="2267744" y="5373216"/>
            <a:ext cx="3816424" cy="78901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H="1" flipV="1">
            <a:off x="3059832" y="5301208"/>
            <a:ext cx="5616624" cy="981737"/>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aphicFrame>
        <p:nvGraphicFramePr>
          <p:cNvPr id="9" name="Table 8"/>
          <p:cNvGraphicFramePr>
            <a:graphicFrameLocks noGrp="1"/>
          </p:cNvGraphicFramePr>
          <p:nvPr>
            <p:extLst>
              <p:ext uri="{D42A27DB-BD31-4B8C-83A1-F6EECF244321}">
                <p14:modId xmlns:p14="http://schemas.microsoft.com/office/powerpoint/2010/main" val="1052095221"/>
              </p:ext>
            </p:extLst>
          </p:nvPr>
        </p:nvGraphicFramePr>
        <p:xfrm>
          <a:off x="102330" y="5229200"/>
          <a:ext cx="8939340" cy="548640"/>
        </p:xfrm>
        <a:graphic>
          <a:graphicData uri="http://schemas.openxmlformats.org/drawingml/2006/table">
            <a:tbl>
              <a:tblPr>
                <a:tableStyleId>{2D5ABB26-0587-4C30-8999-92F81FD0307C}</a:tableStyleId>
              </a:tblPr>
              <a:tblGrid>
                <a:gridCol w="446967">
                  <a:extLst>
                    <a:ext uri="{9D8B030D-6E8A-4147-A177-3AD203B41FA5}">
                      <a16:colId xmlns:a16="http://schemas.microsoft.com/office/drawing/2014/main" val="431665816"/>
                    </a:ext>
                  </a:extLst>
                </a:gridCol>
                <a:gridCol w="446967">
                  <a:extLst>
                    <a:ext uri="{9D8B030D-6E8A-4147-A177-3AD203B41FA5}">
                      <a16:colId xmlns:a16="http://schemas.microsoft.com/office/drawing/2014/main" val="1665411140"/>
                    </a:ext>
                  </a:extLst>
                </a:gridCol>
                <a:gridCol w="446967">
                  <a:extLst>
                    <a:ext uri="{9D8B030D-6E8A-4147-A177-3AD203B41FA5}">
                      <a16:colId xmlns:a16="http://schemas.microsoft.com/office/drawing/2014/main" val="2945787101"/>
                    </a:ext>
                  </a:extLst>
                </a:gridCol>
                <a:gridCol w="446967">
                  <a:extLst>
                    <a:ext uri="{9D8B030D-6E8A-4147-A177-3AD203B41FA5}">
                      <a16:colId xmlns:a16="http://schemas.microsoft.com/office/drawing/2014/main" val="1029967295"/>
                    </a:ext>
                  </a:extLst>
                </a:gridCol>
                <a:gridCol w="446967">
                  <a:extLst>
                    <a:ext uri="{9D8B030D-6E8A-4147-A177-3AD203B41FA5}">
                      <a16:colId xmlns:a16="http://schemas.microsoft.com/office/drawing/2014/main" val="1978734268"/>
                    </a:ext>
                  </a:extLst>
                </a:gridCol>
                <a:gridCol w="446967">
                  <a:extLst>
                    <a:ext uri="{9D8B030D-6E8A-4147-A177-3AD203B41FA5}">
                      <a16:colId xmlns:a16="http://schemas.microsoft.com/office/drawing/2014/main" val="3573710863"/>
                    </a:ext>
                  </a:extLst>
                </a:gridCol>
                <a:gridCol w="446967">
                  <a:extLst>
                    <a:ext uri="{9D8B030D-6E8A-4147-A177-3AD203B41FA5}">
                      <a16:colId xmlns:a16="http://schemas.microsoft.com/office/drawing/2014/main" val="2160468075"/>
                    </a:ext>
                  </a:extLst>
                </a:gridCol>
                <a:gridCol w="446967">
                  <a:extLst>
                    <a:ext uri="{9D8B030D-6E8A-4147-A177-3AD203B41FA5}">
                      <a16:colId xmlns:a16="http://schemas.microsoft.com/office/drawing/2014/main" val="3122445092"/>
                    </a:ext>
                  </a:extLst>
                </a:gridCol>
                <a:gridCol w="446967">
                  <a:extLst>
                    <a:ext uri="{9D8B030D-6E8A-4147-A177-3AD203B41FA5}">
                      <a16:colId xmlns:a16="http://schemas.microsoft.com/office/drawing/2014/main" val="3655865107"/>
                    </a:ext>
                  </a:extLst>
                </a:gridCol>
                <a:gridCol w="446967">
                  <a:extLst>
                    <a:ext uri="{9D8B030D-6E8A-4147-A177-3AD203B41FA5}">
                      <a16:colId xmlns:a16="http://schemas.microsoft.com/office/drawing/2014/main" val="2013322064"/>
                    </a:ext>
                  </a:extLst>
                </a:gridCol>
                <a:gridCol w="446967">
                  <a:extLst>
                    <a:ext uri="{9D8B030D-6E8A-4147-A177-3AD203B41FA5}">
                      <a16:colId xmlns:a16="http://schemas.microsoft.com/office/drawing/2014/main" val="1230019864"/>
                    </a:ext>
                  </a:extLst>
                </a:gridCol>
                <a:gridCol w="446967">
                  <a:extLst>
                    <a:ext uri="{9D8B030D-6E8A-4147-A177-3AD203B41FA5}">
                      <a16:colId xmlns:a16="http://schemas.microsoft.com/office/drawing/2014/main" val="2528059294"/>
                    </a:ext>
                  </a:extLst>
                </a:gridCol>
                <a:gridCol w="446967">
                  <a:extLst>
                    <a:ext uri="{9D8B030D-6E8A-4147-A177-3AD203B41FA5}">
                      <a16:colId xmlns:a16="http://schemas.microsoft.com/office/drawing/2014/main" val="3910666977"/>
                    </a:ext>
                  </a:extLst>
                </a:gridCol>
                <a:gridCol w="446967">
                  <a:extLst>
                    <a:ext uri="{9D8B030D-6E8A-4147-A177-3AD203B41FA5}">
                      <a16:colId xmlns:a16="http://schemas.microsoft.com/office/drawing/2014/main" val="3619046235"/>
                    </a:ext>
                  </a:extLst>
                </a:gridCol>
                <a:gridCol w="446967">
                  <a:extLst>
                    <a:ext uri="{9D8B030D-6E8A-4147-A177-3AD203B41FA5}">
                      <a16:colId xmlns:a16="http://schemas.microsoft.com/office/drawing/2014/main" val="3735105276"/>
                    </a:ext>
                  </a:extLst>
                </a:gridCol>
                <a:gridCol w="446967">
                  <a:extLst>
                    <a:ext uri="{9D8B030D-6E8A-4147-A177-3AD203B41FA5}">
                      <a16:colId xmlns:a16="http://schemas.microsoft.com/office/drawing/2014/main" val="3575803355"/>
                    </a:ext>
                  </a:extLst>
                </a:gridCol>
                <a:gridCol w="446967">
                  <a:extLst>
                    <a:ext uri="{9D8B030D-6E8A-4147-A177-3AD203B41FA5}">
                      <a16:colId xmlns:a16="http://schemas.microsoft.com/office/drawing/2014/main" val="3129029498"/>
                    </a:ext>
                  </a:extLst>
                </a:gridCol>
                <a:gridCol w="446967">
                  <a:extLst>
                    <a:ext uri="{9D8B030D-6E8A-4147-A177-3AD203B41FA5}">
                      <a16:colId xmlns:a16="http://schemas.microsoft.com/office/drawing/2014/main" val="3041291936"/>
                    </a:ext>
                  </a:extLst>
                </a:gridCol>
                <a:gridCol w="446967">
                  <a:extLst>
                    <a:ext uri="{9D8B030D-6E8A-4147-A177-3AD203B41FA5}">
                      <a16:colId xmlns:a16="http://schemas.microsoft.com/office/drawing/2014/main" val="3791823755"/>
                    </a:ext>
                  </a:extLst>
                </a:gridCol>
                <a:gridCol w="446967">
                  <a:extLst>
                    <a:ext uri="{9D8B030D-6E8A-4147-A177-3AD203B41FA5}">
                      <a16:colId xmlns:a16="http://schemas.microsoft.com/office/drawing/2014/main" val="3828034168"/>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141744">
                <a:tc>
                  <a:txBody>
                    <a:bodyPr/>
                    <a:lstStyle/>
                    <a:p>
                      <a:pPr algn="ctr"/>
                      <a:r>
                        <a:rPr lang="en-US" sz="1600" dirty="0" smtClean="0">
                          <a:solidFill>
                            <a:schemeClr val="tx1"/>
                          </a:solidFill>
                          <a:latin typeface="Consolas" panose="020B0609020204030204" pitchFamily="49" charset="0"/>
                        </a:rPr>
                        <a:t>3.2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solidFill>
                            <a:srgbClr val="FF0000"/>
                          </a:solidFill>
                          <a:latin typeface="Consolas" panose="020B0609020204030204" pitchFamily="49" charset="0"/>
                        </a:rPr>
                        <a:t>11</a:t>
                      </a:r>
                      <a:endParaRPr lang="en-CA" sz="1600" b="1" dirty="0">
                        <a:solidFill>
                          <a:srgbClr val="FF0000"/>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10</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tx1"/>
                          </a:solidFill>
                          <a:latin typeface="Consolas" panose="020B0609020204030204" pitchFamily="49" charset="0"/>
                        </a:rPr>
                        <a:t>4.5</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7.6</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2</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0.0</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75000"/>
                            </a:schemeClr>
                          </a:solidFill>
                          <a:latin typeface="Consolas" panose="020B0609020204030204" pitchFamily="49" charset="0"/>
                        </a:rPr>
                        <a:t>11</a:t>
                      </a:r>
                      <a:endParaRPr lang="en-CA" sz="1600" dirty="0">
                        <a:solidFill>
                          <a:schemeClr val="bg1">
                            <a:lumMod val="75000"/>
                          </a:schemeClr>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1.8</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9</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6.1</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latin typeface="Consolas" panose="020B0609020204030204" pitchFamily="49" charset="0"/>
                        </a:rPr>
                        <a:t>3</a:t>
                      </a:r>
                      <a:endParaRPr lang="en-CA" sz="1600" dirty="0">
                        <a:solidFill>
                          <a:schemeClr val="tx1"/>
                        </a:solidFill>
                        <a:latin typeface="Consolas" panose="020B0609020204030204" pitchFamily="49"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516693"/>
                  </a:ext>
                </a:extLst>
              </a:tr>
            </a:tbl>
          </a:graphicData>
        </a:graphic>
      </p:graphicFrame>
    </p:spTree>
    <p:extLst>
      <p:ext uri="{BB962C8B-B14F-4D97-AF65-F5344CB8AC3E}">
        <p14:creationId xmlns:p14="http://schemas.microsoft.com/office/powerpoint/2010/main" val="369932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classes can be used to combine related material</a:t>
            </a:r>
          </a:p>
          <a:p>
            <a:pPr lvl="1"/>
            <a:r>
              <a:rPr lang="en-CA" dirty="0" smtClean="0"/>
              <a:t>Know what a node is and how a link list is structured</a:t>
            </a:r>
            <a:endParaRPr lang="en-CA" dirty="0" smtClean="0">
              <a:latin typeface="Consolas" panose="020B0609020204030204" pitchFamily="49" charset="0"/>
              <a:cs typeface="Consolas" panose="020B0609020204030204" pitchFamily="49" charset="0"/>
            </a:endParaRPr>
          </a:p>
          <a:p>
            <a:pPr lvl="1"/>
            <a:r>
              <a:rPr lang="en-US" dirty="0" smtClean="0"/>
              <a:t>Recognize there are problems when information is available</a:t>
            </a:r>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I want to remember 100 numbers:</a:t>
            </a:r>
          </a:p>
          <a:p>
            <a:pPr lvl="1"/>
            <a:r>
              <a:rPr lang="en-US" dirty="0" smtClean="0"/>
              <a:t>Suppose I have a student, and I tell that student a number to remember</a:t>
            </a:r>
          </a:p>
          <a:p>
            <a:pPr lvl="1"/>
            <a:r>
              <a:rPr lang="en-US" dirty="0" smtClean="0"/>
              <a:t>Then, there is a second student who I ask to save another number, but instead of remembering that student, I ask the first student to remember that second student</a:t>
            </a:r>
          </a:p>
          <a:p>
            <a:pPr lvl="1"/>
            <a:r>
              <a:rPr lang="en-US" dirty="0" smtClean="0"/>
              <a:t>A third student could remember the next number, and the second student could be asked to remember that third student</a:t>
            </a:r>
          </a:p>
          <a:p>
            <a:pPr lvl="1"/>
            <a:endParaRPr lang="en-US" dirty="0"/>
          </a:p>
          <a:p>
            <a:r>
              <a:rPr lang="en-US" dirty="0" smtClean="0"/>
              <a:t>Do this for 100 students, and all 100 numbers will be remembered</a:t>
            </a:r>
          </a:p>
          <a:p>
            <a:pPr lvl="1"/>
            <a:r>
              <a:rPr lang="en-US" dirty="0" smtClean="0"/>
              <a:t>I can also access all 100 numbers with no effort on my part</a:t>
            </a:r>
          </a:p>
        </p:txBody>
      </p:sp>
    </p:spTree>
    <p:extLst>
      <p:ext uri="{BB962C8B-B14F-4D97-AF65-F5344CB8AC3E}">
        <p14:creationId xmlns:p14="http://schemas.microsoft.com/office/powerpoint/2010/main" val="3495058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This is identical to the following scheme:</a:t>
            </a:r>
          </a:p>
          <a:p>
            <a:pPr lvl="1"/>
            <a:r>
              <a:rPr lang="en-US" dirty="0" smtClean="0"/>
              <a:t>We could do this with arrays:</a:t>
            </a:r>
          </a:p>
          <a:p>
            <a:pPr marL="800100" lvl="2" indent="0">
              <a:buNone/>
            </a:pPr>
            <a:r>
              <a:rPr lang="en-CA" sz="1600" dirty="0" smtClean="0">
                <a:latin typeface="Consolas" panose="020B0609020204030204" pitchFamily="49" charset="0"/>
                <a:cs typeface="Consolas" panose="020B0609020204030204" pitchFamily="49" charset="0"/>
              </a:rPr>
              <a:t>		double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[10];</a:t>
            </a:r>
          </a:p>
          <a:p>
            <a:pPr marL="800100" lvl="2" indent="0">
              <a:buNone/>
            </a:pP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std::</a:t>
            </a:r>
            <a:r>
              <a:rPr lang="en-US" sz="1600" dirty="0" err="1" smtClean="0">
                <a:latin typeface="Consolas" panose="020B0609020204030204" pitchFamily="49" charset="0"/>
                <a:cs typeface="Consolas" panose="020B0609020204030204" pitchFamily="49" charset="0"/>
              </a:rPr>
              <a:t>size_t</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a_next_index</a:t>
            </a:r>
            <a:r>
              <a:rPr lang="en-US" sz="1600" dirty="0" smtClean="0">
                <a:latin typeface="Consolas" panose="020B0609020204030204" pitchFamily="49" charset="0"/>
                <a:cs typeface="Consolas" panose="020B0609020204030204" pitchFamily="49" charset="0"/>
              </a:rPr>
              <a:t>[10];</a:t>
            </a:r>
          </a:p>
          <a:p>
            <a:pPr marL="800100" lvl="2" indent="0">
              <a:buNone/>
            </a:pPr>
            <a:endParaRPr lang="en-US" sz="1600" dirty="0">
              <a:latin typeface="Consolas" panose="020B0609020204030204" pitchFamily="49" charset="0"/>
              <a:cs typeface="Consolas" panose="020B0609020204030204" pitchFamily="49" charset="0"/>
            </a:endParaRPr>
          </a:p>
          <a:p>
            <a:pPr lvl="0"/>
            <a:r>
              <a:rPr lang="en-US" dirty="0" smtClean="0">
                <a:solidFill>
                  <a:prstClr val="black"/>
                </a:solidFill>
              </a:rPr>
              <a:t>In this case, we could </a:t>
            </a:r>
            <a:r>
              <a:rPr lang="en-US" i="1" dirty="0" smtClean="0">
                <a:solidFill>
                  <a:prstClr val="black"/>
                </a:solidFill>
              </a:rPr>
              <a:t>link </a:t>
            </a:r>
            <a:r>
              <a:rPr lang="en-US" dirty="0" smtClean="0">
                <a:solidFill>
                  <a:prstClr val="black"/>
                </a:solidFill>
              </a:rPr>
              <a:t>the data via the second array:</a:t>
            </a:r>
          </a:p>
          <a:p>
            <a:pPr lvl="1"/>
            <a:r>
              <a:rPr lang="en-US" dirty="0" smtClean="0">
                <a:solidFill>
                  <a:prstClr val="black"/>
                </a:solidFill>
              </a:rPr>
              <a:t>Assuming the first value is at </a:t>
            </a:r>
            <a:r>
              <a:rPr lang="en-US" dirty="0" smtClean="0">
                <a:solidFill>
                  <a:prstClr val="black"/>
                </a:solidFill>
                <a:latin typeface="Consolas" panose="020B0609020204030204" pitchFamily="49" charset="0"/>
              </a:rPr>
              <a:t>0</a:t>
            </a:r>
            <a:r>
              <a:rPr lang="en-US" dirty="0" smtClean="0">
                <a:solidFill>
                  <a:prstClr val="black"/>
                </a:solidFill>
              </a:rPr>
              <a:t>, this example stores</a:t>
            </a:r>
          </a:p>
          <a:p>
            <a:pPr marL="457200" lvl="1" indent="0" algn="ctr">
              <a:buNone/>
            </a:pPr>
            <a:r>
              <a:rPr lang="en-US" dirty="0" smtClean="0">
                <a:solidFill>
                  <a:prstClr val="black"/>
                </a:solidFill>
                <a:latin typeface="Consolas" panose="020B0609020204030204" pitchFamily="49" charset="0"/>
              </a:rPr>
              <a:t> 3.2, 1.8, 4.5, 7.6</a:t>
            </a:r>
          </a:p>
          <a:p>
            <a:pPr lvl="1"/>
            <a:r>
              <a:rPr lang="en-US" dirty="0" smtClean="0">
                <a:solidFill>
                  <a:prstClr val="black"/>
                </a:solidFill>
              </a:rPr>
              <a:t>10 indicates the end and 11 indicates an unused node</a:t>
            </a:r>
            <a:endParaRPr lang="en-US" dirty="0">
              <a:solidFill>
                <a:prstClr val="black"/>
              </a:solidFill>
            </a:endParaRP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06447688"/>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0003934"/>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H="1" flipV="1">
            <a:off x="3779912" y="5877272"/>
            <a:ext cx="3384376"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Arc 9"/>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1" name="Rectangle 10"/>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4037716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Suppose we want to add 9.0 to the end of this list</a:t>
            </a:r>
          </a:p>
          <a:p>
            <a:pPr lvl="1"/>
            <a:r>
              <a:rPr lang="en-US" dirty="0" smtClean="0"/>
              <a:t>Find the last entry—the one with the next address being 10</a:t>
            </a:r>
          </a:p>
          <a:p>
            <a:pPr lvl="1"/>
            <a:r>
              <a:rPr lang="en-US" dirty="0" smtClean="0"/>
              <a:t>Find an unused entry</a:t>
            </a:r>
          </a:p>
          <a:p>
            <a:pPr lvl="2"/>
            <a:r>
              <a:rPr lang="en-US" dirty="0" smtClean="0"/>
              <a:t>Suppose we find index 2 is not used</a:t>
            </a:r>
          </a:p>
          <a:p>
            <a:pPr lvl="1"/>
            <a:endParaRPr lang="en-US"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0870054"/>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0.0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83838711"/>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sp>
        <p:nvSpPr>
          <p:cNvPr id="6" name="Rectangle 5"/>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7" name="Rectangle 6"/>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1055684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To add 9.0 at then end:</a:t>
            </a:r>
          </a:p>
          <a:p>
            <a:pPr lvl="1"/>
            <a:r>
              <a:rPr lang="en-US" dirty="0" smtClean="0"/>
              <a:t>Set the data at index 2 to be 9.0</a:t>
            </a:r>
          </a:p>
          <a:p>
            <a:pPr lvl="1"/>
            <a:r>
              <a:rPr lang="en-US" dirty="0" smtClean="0"/>
              <a:t>Set the next index of what is currently the last entry to 2</a:t>
            </a:r>
          </a:p>
          <a:p>
            <a:pPr lvl="1"/>
            <a:r>
              <a:rPr lang="en-US" dirty="0" smtClean="0"/>
              <a:t>Set the next index of 2 to 10</a:t>
            </a:r>
          </a:p>
          <a:p>
            <a:pPr lvl="1"/>
            <a:endParaRPr lang="en-US" dirty="0"/>
          </a:p>
          <a:p>
            <a:r>
              <a:rPr lang="en-US" dirty="0" smtClean="0"/>
              <a:t>Now the list contains</a:t>
            </a:r>
          </a:p>
          <a:p>
            <a:pPr marL="0" indent="0" algn="ctr">
              <a:buNone/>
            </a:pPr>
            <a:r>
              <a:rPr lang="en-US" dirty="0" smtClean="0">
                <a:latin typeface="Consolas" panose="020B0609020204030204" pitchFamily="49" charset="0"/>
              </a:rPr>
              <a:t>3.2, 1.8, 4.5, 7.6, 9.0</a:t>
            </a:r>
          </a:p>
          <a:p>
            <a:pPr lvl="1"/>
            <a:endParaRPr lang="en-US" dirty="0" smtClean="0"/>
          </a:p>
          <a:p>
            <a:pPr lvl="1"/>
            <a:endParaRPr lang="en-US"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96245879"/>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29254717"/>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sp>
        <p:nvSpPr>
          <p:cNvPr id="13" name="Arc 12"/>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Arc 13"/>
          <p:cNvSpPr/>
          <p:nvPr/>
        </p:nvSpPr>
        <p:spPr>
          <a:xfrm flipH="1" flipV="1">
            <a:off x="3779912" y="5877272"/>
            <a:ext cx="3384376"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5" name="Arc 14"/>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Arc 15"/>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Rectangle 9"/>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1" name="Rectangle 10"/>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131347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Suppose we want to add 6.1 after 1.8 and before 4.5</a:t>
            </a:r>
          </a:p>
          <a:p>
            <a:pPr lvl="1"/>
            <a:endParaRPr lang="en-US"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01722394"/>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3519318"/>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516693"/>
                  </a:ext>
                </a:extLst>
              </a:tr>
            </a:tbl>
          </a:graphicData>
        </a:graphic>
      </p:graphicFrame>
      <p:sp>
        <p:nvSpPr>
          <p:cNvPr id="6" name="Rectangle 5"/>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7" name="Rectangle 6"/>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325885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Suppose we want to add 6.1 after 1.8 and before 4.5</a:t>
            </a:r>
          </a:p>
          <a:p>
            <a:pPr lvl="1"/>
            <a:r>
              <a:rPr lang="en-US" dirty="0" smtClean="0"/>
              <a:t>Find an unused index, say 9</a:t>
            </a:r>
          </a:p>
          <a:p>
            <a:pPr lvl="1"/>
            <a:r>
              <a:rPr lang="en-US" dirty="0" smtClean="0"/>
              <a:t>Write 6.1 to that index</a:t>
            </a: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50756820"/>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tx1"/>
                          </a:solidFill>
                          <a:latin typeface="Consolas" panose="020B0609020204030204" pitchFamily="49" charset="0"/>
                        </a:rPr>
                        <a:t>6.1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97023703"/>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tx1"/>
                          </a:solidFill>
                          <a:latin typeface="Consolas" panose="020B0609020204030204" pitchFamily="49" charset="0"/>
                        </a:rPr>
                        <a:t>11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H="1" flipV="1">
            <a:off x="3779912" y="5877272"/>
            <a:ext cx="3384376"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Rectangle 9"/>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1" name="Rectangle 10"/>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2651765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Nodes</a:t>
            </a:r>
            <a:endParaRPr lang="en-CA" dirty="0"/>
          </a:p>
        </p:txBody>
      </p:sp>
      <p:sp>
        <p:nvSpPr>
          <p:cNvPr id="3" name="Content Placeholder 2"/>
          <p:cNvSpPr>
            <a:spLocks noGrp="1"/>
          </p:cNvSpPr>
          <p:nvPr>
            <p:ph idx="1"/>
          </p:nvPr>
        </p:nvSpPr>
        <p:spPr>
          <a:xfrm>
            <a:off x="457200" y="1600200"/>
            <a:ext cx="8075240" cy="4525963"/>
          </a:xfrm>
        </p:spPr>
        <p:txBody>
          <a:bodyPr/>
          <a:lstStyle/>
          <a:p>
            <a:r>
              <a:rPr lang="en-US" dirty="0" smtClean="0"/>
              <a:t>Suppose we want to add 6.1 after 1.8 and before 4.5</a:t>
            </a:r>
          </a:p>
          <a:p>
            <a:pPr lvl="1"/>
            <a:r>
              <a:rPr lang="en-US" dirty="0" smtClean="0"/>
              <a:t>Find an unused index, say 9</a:t>
            </a:r>
          </a:p>
          <a:p>
            <a:pPr lvl="1"/>
            <a:r>
              <a:rPr lang="en-US" dirty="0" smtClean="0"/>
              <a:t>Write 6.1 to that index</a:t>
            </a:r>
          </a:p>
          <a:p>
            <a:pPr lvl="1"/>
            <a:r>
              <a:rPr lang="en-US" dirty="0" smtClean="0"/>
              <a:t>Have its next index store the index of 4.5</a:t>
            </a:r>
          </a:p>
          <a:p>
            <a:pPr marL="800100" lvl="2" indent="0">
              <a:buNone/>
            </a:pPr>
            <a:endParaRPr lang="en-CA" sz="1600"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1957329"/>
              </p:ext>
            </p:extLst>
          </p:nvPr>
        </p:nvGraphicFramePr>
        <p:xfrm>
          <a:off x="1362473" y="4653136"/>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3.2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solidFill>
                          <a:schemeClr val="bg1">
                            <a:lumMod val="75000"/>
                          </a:schemeClr>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9.0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4.5</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7.6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0.0</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1.8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tx1"/>
                          </a:solidFill>
                          <a:latin typeface="Consolas" panose="020B0609020204030204" pitchFamily="49" charset="0"/>
                        </a:rPr>
                        <a:t>6.1</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8151669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14347523"/>
              </p:ext>
            </p:extLst>
          </p:nvPr>
        </p:nvGraphicFramePr>
        <p:xfrm>
          <a:off x="1403650" y="5566752"/>
          <a:ext cx="7128790" cy="670560"/>
        </p:xfrm>
        <a:graphic>
          <a:graphicData uri="http://schemas.openxmlformats.org/drawingml/2006/table">
            <a:tbl>
              <a:tblPr>
                <a:tableStyleId>{2D5ABB26-0587-4C30-8999-92F81FD0307C}</a:tableStyleId>
              </a:tblPr>
              <a:tblGrid>
                <a:gridCol w="712879">
                  <a:extLst>
                    <a:ext uri="{9D8B030D-6E8A-4147-A177-3AD203B41FA5}">
                      <a16:colId xmlns:a16="http://schemas.microsoft.com/office/drawing/2014/main" val="431665816"/>
                    </a:ext>
                  </a:extLst>
                </a:gridCol>
                <a:gridCol w="712879">
                  <a:extLst>
                    <a:ext uri="{9D8B030D-6E8A-4147-A177-3AD203B41FA5}">
                      <a16:colId xmlns:a16="http://schemas.microsoft.com/office/drawing/2014/main" val="1665411140"/>
                    </a:ext>
                  </a:extLst>
                </a:gridCol>
                <a:gridCol w="712879">
                  <a:extLst>
                    <a:ext uri="{9D8B030D-6E8A-4147-A177-3AD203B41FA5}">
                      <a16:colId xmlns:a16="http://schemas.microsoft.com/office/drawing/2014/main" val="2945787101"/>
                    </a:ext>
                  </a:extLst>
                </a:gridCol>
                <a:gridCol w="712879">
                  <a:extLst>
                    <a:ext uri="{9D8B030D-6E8A-4147-A177-3AD203B41FA5}">
                      <a16:colId xmlns:a16="http://schemas.microsoft.com/office/drawing/2014/main" val="1029967295"/>
                    </a:ext>
                  </a:extLst>
                </a:gridCol>
                <a:gridCol w="712879">
                  <a:extLst>
                    <a:ext uri="{9D8B030D-6E8A-4147-A177-3AD203B41FA5}">
                      <a16:colId xmlns:a16="http://schemas.microsoft.com/office/drawing/2014/main" val="1978734268"/>
                    </a:ext>
                  </a:extLst>
                </a:gridCol>
                <a:gridCol w="712879">
                  <a:extLst>
                    <a:ext uri="{9D8B030D-6E8A-4147-A177-3AD203B41FA5}">
                      <a16:colId xmlns:a16="http://schemas.microsoft.com/office/drawing/2014/main" val="3573710863"/>
                    </a:ext>
                  </a:extLst>
                </a:gridCol>
                <a:gridCol w="712879">
                  <a:extLst>
                    <a:ext uri="{9D8B030D-6E8A-4147-A177-3AD203B41FA5}">
                      <a16:colId xmlns:a16="http://schemas.microsoft.com/office/drawing/2014/main" val="2160468075"/>
                    </a:ext>
                  </a:extLst>
                </a:gridCol>
                <a:gridCol w="712879">
                  <a:extLst>
                    <a:ext uri="{9D8B030D-6E8A-4147-A177-3AD203B41FA5}">
                      <a16:colId xmlns:a16="http://schemas.microsoft.com/office/drawing/2014/main" val="3122445092"/>
                    </a:ext>
                  </a:extLst>
                </a:gridCol>
                <a:gridCol w="712879">
                  <a:extLst>
                    <a:ext uri="{9D8B030D-6E8A-4147-A177-3AD203B41FA5}">
                      <a16:colId xmlns:a16="http://schemas.microsoft.com/office/drawing/2014/main" val="3655865107"/>
                    </a:ext>
                  </a:extLst>
                </a:gridCol>
                <a:gridCol w="712879">
                  <a:extLst>
                    <a:ext uri="{9D8B030D-6E8A-4147-A177-3AD203B41FA5}">
                      <a16:colId xmlns:a16="http://schemas.microsoft.com/office/drawing/2014/main" val="2013322064"/>
                    </a:ext>
                  </a:extLst>
                </a:gridCol>
              </a:tblGrid>
              <a:tr h="144016">
                <a:tc>
                  <a:txBody>
                    <a:bodyPr/>
                    <a:lstStyle/>
                    <a:p>
                      <a:r>
                        <a:rPr lang="en-US" sz="1400" dirty="0" smtClean="0">
                          <a:latin typeface="Consolas" panose="020B0609020204030204" pitchFamily="49" charset="0"/>
                        </a:rPr>
                        <a:t>0</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1</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2</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3</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4</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5</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6</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7</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8</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latin typeface="Consolas" panose="020B0609020204030204" pitchFamily="49" charset="0"/>
                        </a:rPr>
                        <a:t>9</a:t>
                      </a:r>
                      <a:endParaRPr lang="en-CA" sz="1400" dirty="0">
                        <a:latin typeface="Consolas" panose="020B0609020204030204"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672880"/>
                  </a:ext>
                </a:extLst>
              </a:tr>
              <a:tr h="360040">
                <a:tc>
                  <a:txBody>
                    <a:bodyPr/>
                    <a:lstStyle/>
                    <a:p>
                      <a:pPr algn="ctr"/>
                      <a:r>
                        <a:rPr lang="en-US" dirty="0" smtClean="0">
                          <a:latin typeface="Consolas" panose="020B0609020204030204" pitchFamily="49" charset="0"/>
                        </a:rPr>
                        <a:t>8</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tx1"/>
                          </a:solidFill>
                          <a:latin typeface="Consolas" panose="020B0609020204030204" pitchFamily="49" charset="0"/>
                        </a:rPr>
                        <a:t>10</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latin typeface="Consolas" panose="020B0609020204030204" pitchFamily="49" charset="0"/>
                        </a:rPr>
                        <a:t>6</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2</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bg1">
                              <a:lumMod val="75000"/>
                            </a:schemeClr>
                          </a:solidFill>
                          <a:latin typeface="Consolas" panose="020B0609020204030204" pitchFamily="49" charset="0"/>
                        </a:rPr>
                        <a:t>11</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onsolas" panose="020B0609020204030204" pitchFamily="49" charset="0"/>
                        </a:rPr>
                        <a:t>3</a:t>
                      </a:r>
                      <a:endParaRPr lang="en-CA" dirty="0">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dirty="0" smtClean="0">
                          <a:solidFill>
                            <a:schemeClr val="tx1"/>
                          </a:solidFill>
                          <a:latin typeface="Consolas" panose="020B0609020204030204" pitchFamily="49" charset="0"/>
                        </a:rPr>
                        <a:t>3</a:t>
                      </a:r>
                      <a:endParaRPr lang="en-CA" dirty="0">
                        <a:solidFill>
                          <a:schemeClr val="tx1"/>
                        </a:solidFill>
                        <a:latin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981516693"/>
                  </a:ext>
                </a:extLst>
              </a:tr>
            </a:tbl>
          </a:graphicData>
        </a:graphic>
      </p:graphicFrame>
      <p:sp>
        <p:nvSpPr>
          <p:cNvPr id="6" name="Arc 5"/>
          <p:cNvSpPr/>
          <p:nvPr/>
        </p:nvSpPr>
        <p:spPr>
          <a:xfrm flipV="1">
            <a:off x="2051720" y="5705208"/>
            <a:ext cx="5184576" cy="1053744"/>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Arc 6"/>
          <p:cNvSpPr/>
          <p:nvPr/>
        </p:nvSpPr>
        <p:spPr>
          <a:xfrm flipH="1" flipV="1">
            <a:off x="3779912" y="5877272"/>
            <a:ext cx="3384376"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Arc 7"/>
          <p:cNvSpPr/>
          <p:nvPr/>
        </p:nvSpPr>
        <p:spPr>
          <a:xfrm flipV="1">
            <a:off x="3851920" y="6030080"/>
            <a:ext cx="2016224" cy="396880"/>
          </a:xfrm>
          <a:prstGeom prst="arc">
            <a:avLst>
              <a:gd name="adj1" fmla="val 10788313"/>
              <a:gd name="adj2" fmla="val 0"/>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Arc 8"/>
          <p:cNvSpPr/>
          <p:nvPr/>
        </p:nvSpPr>
        <p:spPr>
          <a:xfrm flipH="1" flipV="1">
            <a:off x="3347864" y="5877272"/>
            <a:ext cx="2592288" cy="720080"/>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Arc 10"/>
          <p:cNvSpPr/>
          <p:nvPr/>
        </p:nvSpPr>
        <p:spPr>
          <a:xfrm flipH="1" flipV="1">
            <a:off x="3779912" y="5796472"/>
            <a:ext cx="4248472" cy="872888"/>
          </a:xfrm>
          <a:prstGeom prst="arc">
            <a:avLst>
              <a:gd name="adj1" fmla="val 10788313"/>
              <a:gd name="adj2" fmla="val 21580906"/>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2" name="Rectangle 11"/>
          <p:cNvSpPr/>
          <p:nvPr/>
        </p:nvSpPr>
        <p:spPr>
          <a:xfrm>
            <a:off x="395536" y="4993431"/>
            <a:ext cx="979755"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a_values</a:t>
            </a:r>
            <a:endParaRPr lang="en-CA" sz="1400" dirty="0"/>
          </a:p>
        </p:txBody>
      </p:sp>
      <p:sp>
        <p:nvSpPr>
          <p:cNvPr id="13" name="Rectangle 12"/>
          <p:cNvSpPr/>
          <p:nvPr/>
        </p:nvSpPr>
        <p:spPr>
          <a:xfrm>
            <a:off x="26704" y="5920743"/>
            <a:ext cx="1377300" cy="307777"/>
          </a:xfrm>
          <a:prstGeom prst="rect">
            <a:avLst/>
          </a:prstGeom>
        </p:spPr>
        <p:txBody>
          <a:bodyPr wrap="none">
            <a:spAutoFit/>
          </a:bodyPr>
          <a:lstStyle/>
          <a:p>
            <a:r>
              <a:rPr lang="en-CA" sz="1400" dirty="0" err="1" smtClean="0">
                <a:latin typeface="Consolas" panose="020B0609020204030204" pitchFamily="49" charset="0"/>
                <a:cs typeface="Consolas" panose="020B0609020204030204" pitchFamily="49" charset="0"/>
              </a:rPr>
              <a:t>a_next_index</a:t>
            </a:r>
            <a:endParaRPr lang="en-CA" sz="1400" dirty="0"/>
          </a:p>
        </p:txBody>
      </p:sp>
    </p:spTree>
    <p:extLst>
      <p:ext uri="{BB962C8B-B14F-4D97-AF65-F5344CB8AC3E}">
        <p14:creationId xmlns:p14="http://schemas.microsoft.com/office/powerpoint/2010/main" val="2415247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87798</TotalTime>
  <Words>2111</Words>
  <Application>Microsoft Office PowerPoint</Application>
  <PresentationFormat>On-screen Show (4:3)</PresentationFormat>
  <Paragraphs>832</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Calibri</vt:lpstr>
      <vt:lpstr>Consolas</vt:lpstr>
      <vt:lpstr>Constantia</vt:lpstr>
      <vt:lpstr>Georgia</vt:lpstr>
      <vt:lpstr>Times New Roman</vt:lpstr>
      <vt:lpstr>Custom Design</vt:lpstr>
      <vt:lpstr>Introducing classes and linked lists</vt:lpstr>
      <vt:lpstr>Outline</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Nodes</vt:lpstr>
      <vt:lpstr>Finding an unused node</vt:lpstr>
      <vt:lpstr>Appending a new node</vt:lpstr>
      <vt:lpstr>Appending a new node</vt:lpstr>
      <vt:lpstr>Nodes</vt:lpstr>
      <vt:lpstr>Nodes</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1481</cp:revision>
  <dcterms:created xsi:type="dcterms:W3CDTF">2009-09-11T23:00:44Z</dcterms:created>
  <dcterms:modified xsi:type="dcterms:W3CDTF">2019-11-22T20:46:58Z</dcterms:modified>
</cp:coreProperties>
</file>